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2" r:id="rId2"/>
    <p:sldId id="293" r:id="rId3"/>
    <p:sldId id="297" r:id="rId4"/>
    <p:sldId id="294" r:id="rId5"/>
    <p:sldId id="295" r:id="rId6"/>
    <p:sldId id="296" r:id="rId7"/>
    <p:sldId id="298" r:id="rId8"/>
    <p:sldId id="299" r:id="rId9"/>
    <p:sldId id="300" r:id="rId10"/>
    <p:sldId id="301" r:id="rId11"/>
  </p:sldIdLst>
  <p:sldSz cx="15544800" cy="10058400"/>
  <p:notesSz cx="9296400" cy="14782800"/>
  <p:defaultTextStyle>
    <a:defPPr>
      <a:defRPr lang="en-US"/>
    </a:defPPr>
    <a:lvl1pPr marL="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168">
          <p15:clr>
            <a:srgbClr val="A4A3A4"/>
          </p15:clr>
        </p15:guide>
        <p15:guide id="2" pos="48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660"/>
  </p:normalViewPr>
  <p:slideViewPr>
    <p:cSldViewPr>
      <p:cViewPr varScale="1">
        <p:scale>
          <a:sx n="63" d="100"/>
          <a:sy n="63" d="100"/>
        </p:scale>
        <p:origin x="-330" y="-102"/>
      </p:cViewPr>
      <p:guideLst>
        <p:guide orient="horz" pos="3168"/>
        <p:guide pos="48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2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739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739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D7CA7-0B29-4F0A-A83E-3EB21D27FA43}" type="datetimeFigureOut">
              <a:rPr lang="en-US" smtClean="0"/>
              <a:t>3/24/2015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65125" y="1108075"/>
            <a:ext cx="8566150" cy="5543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7021513"/>
            <a:ext cx="7435850" cy="66532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041438"/>
            <a:ext cx="4029075" cy="738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14041438"/>
            <a:ext cx="4029075" cy="738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B29E7-D1A9-4ABC-B9D8-A31139980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04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46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B29E7-D1A9-4ABC-B9D8-A31139980E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7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46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B29E7-D1A9-4ABC-B9D8-A31139980E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7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46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B29E7-D1A9-4ABC-B9D8-A31139980E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7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46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B29E7-D1A9-4ABC-B9D8-A31139980E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7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46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B29E7-D1A9-4ABC-B9D8-A31139980E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7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46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B29E7-D1A9-4ABC-B9D8-A31139980E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7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46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B29E7-D1A9-4ABC-B9D8-A31139980E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7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5544800" cy="914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9863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Plan|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ACT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9601200"/>
            <a:ext cx="15544800" cy="457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9863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Draft alignment, March 2015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1909954"/>
              </p:ext>
            </p:extLst>
          </p:nvPr>
        </p:nvGraphicFramePr>
        <p:xfrm>
          <a:off x="152401" y="2286000"/>
          <a:ext cx="6511869" cy="1371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70623"/>
                <a:gridCol w="2170623"/>
                <a:gridCol w="217062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Peak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Headway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Base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Headway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Span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4954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0" y="0"/>
            <a:ext cx="15544800" cy="914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9863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Plan|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ACT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0" y="9601200"/>
            <a:ext cx="15544800" cy="457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9863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Draft alignment, March 2015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152400" y="3733800"/>
            <a:ext cx="6553200" cy="4572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dirty="0" smtClean="0">
                <a:solidFill>
                  <a:sysClr val="windowText" lastClr="000000"/>
                </a:solidFill>
              </a:rPr>
              <a:t>Activity Centers: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152400" y="5105400"/>
            <a:ext cx="6553200" cy="4572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dirty="0" smtClean="0">
                <a:solidFill>
                  <a:sysClr val="windowText" lastClr="000000"/>
                </a:solidFill>
              </a:rPr>
              <a:t>Major Transit Hub Connections: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152400" y="6324600"/>
            <a:ext cx="6553200" cy="4572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dirty="0" smtClean="0">
                <a:solidFill>
                  <a:sysClr val="windowText" lastClr="000000"/>
                </a:solidFill>
              </a:rPr>
              <a:t>Frequent Network Connections: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049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1463040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8720" indent="-457200" algn="l" defTabSz="1463040" rtl="0" eaLnBrk="1" latinLnBrk="0" hangingPunct="1">
        <a:spcBef>
          <a:spcPct val="20000"/>
        </a:spcBef>
        <a:buFont typeface="Arial" panose="020B0604020202020204" pitchFamily="34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6032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9184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36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88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40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92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:\Research\GIS\GIS Projects\COA Outreach 2014\4 - Round 2 Outreach\6 - Images\Route Profiles\99A E14th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20" y="990599"/>
            <a:ext cx="8689572" cy="853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2400" y="1066799"/>
            <a:ext cx="4953000" cy="8465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99A – E14th St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676400"/>
            <a:ext cx="6553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Frequent</a:t>
            </a:r>
            <a:endParaRPr lang="en-US" sz="2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89527" y="1104900"/>
            <a:ext cx="1937993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Hayward BART</a:t>
            </a:r>
          </a:p>
          <a:p>
            <a:r>
              <a:rPr lang="en-US" sz="14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Foothill </a:t>
            </a:r>
            <a:r>
              <a:rPr lang="en-US" sz="1400" b="1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</a:t>
            </a:r>
            <a:endParaRPr lang="en-US" sz="1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291473"/>
              </p:ext>
            </p:extLst>
          </p:nvPr>
        </p:nvGraphicFramePr>
        <p:xfrm>
          <a:off x="152401" y="2286000"/>
          <a:ext cx="6511869" cy="1371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70623"/>
                <a:gridCol w="2170623"/>
                <a:gridCol w="217062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Peak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Headway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Base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Headway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Span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4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4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5:00 </a:t>
                      </a:r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12:00 am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152400" y="7924800"/>
            <a:ext cx="65532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North/East Route: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Hayward BART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Montgomery, R A St, L Mission, E 14th, L 159</a:t>
            </a:r>
            <a:r>
              <a:rPr lang="en-US" sz="12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R Coelho into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Bayfair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BART. Coelho, L 159</a:t>
            </a:r>
            <a:r>
              <a:rPr lang="en-US" sz="12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 E14th, R Dutton, L Macarthur, R 106</a:t>
            </a:r>
            <a:r>
              <a:rPr lang="en-US" sz="12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 Foothill</a:t>
            </a:r>
          </a:p>
          <a:p>
            <a:pPr lvl="0" algn="just"/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South/West Route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From  Foothill, R 106</a:t>
            </a:r>
            <a:r>
              <a:rPr lang="en-US" sz="12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L Macarthur, R Dutton, L E 14</a:t>
            </a:r>
            <a:r>
              <a:rPr lang="en-US" sz="12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R 159</a:t>
            </a:r>
            <a:r>
              <a:rPr lang="en-US" sz="12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Coelho,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Bayfair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BART, Coelho, L 159</a:t>
            </a:r>
            <a:r>
              <a:rPr lang="en-US" sz="12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 E 14</a:t>
            </a:r>
            <a:r>
              <a:rPr lang="en-US" sz="12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into Mission,  R B St R Hayward BART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400" y="4095750"/>
            <a:ext cx="6553200" cy="100965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t"/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Foothill </a:t>
            </a:r>
            <a:r>
              <a:rPr lang="en-US" sz="1600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</a:t>
            </a:r>
            <a:endParaRPr lang="en-US" sz="1600" dirty="0" smtClea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Downtown San Leandro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Bayfair</a:t>
            </a: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Mall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Downtown Hayward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2400" y="5473162"/>
            <a:ext cx="6553200" cy="8514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t"/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Bayfair</a:t>
            </a: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BART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Hayward BART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2400" y="6705600"/>
            <a:ext cx="6553200" cy="1066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t"/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Bayfair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BART to Union City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BART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Chabot College to Cal State East Bay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3258800" y="6572250"/>
            <a:ext cx="533400" cy="2667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ysClr val="windowText" lastClr="000000"/>
                </a:solidFill>
              </a:rPr>
              <a:t>99A</a:t>
            </a:r>
            <a:endParaRPr lang="en-US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382000" y="2514600"/>
            <a:ext cx="533400" cy="2667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ysClr val="windowText" lastClr="000000"/>
                </a:solidFill>
              </a:rPr>
              <a:t>99A</a:t>
            </a:r>
            <a:endParaRPr lang="en-US" sz="12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439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066800"/>
            <a:ext cx="56388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93–Washing./A St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50487" y="1112520"/>
            <a:ext cx="2120873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Leandro BART</a:t>
            </a:r>
          </a:p>
          <a:p>
            <a:r>
              <a:rPr lang="en-US" sz="14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Hayward BART</a:t>
            </a:r>
            <a:endParaRPr lang="en-US" sz="1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161384"/>
              </p:ext>
            </p:extLst>
          </p:nvPr>
        </p:nvGraphicFramePr>
        <p:xfrm>
          <a:off x="152401" y="2286000"/>
          <a:ext cx="6511869" cy="1371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70623"/>
                <a:gridCol w="2170623"/>
                <a:gridCol w="217062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Peak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Headway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Base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Headway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Span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4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4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6:00 am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8:00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52400" y="5473162"/>
            <a:ext cx="6553200" cy="8514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t"/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Leandro BART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Hayward BART</a:t>
            </a:r>
          </a:p>
          <a:p>
            <a:endParaRPr lang="en-US" sz="1600" dirty="0" smtClea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6705600"/>
            <a:ext cx="6553200" cy="1066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t"/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BRT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(Future)		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Bayfair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BART to Union City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BART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99A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Hayward BART Mission Blvd to Union City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7543800"/>
            <a:ext cx="65532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North/East Route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Hayward BART, L C St, L Watkins, L B St, R Montgomery, L A St, R Hesperian, L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Bockman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 Grant,  L Washington, R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Floresta,R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Alvarado, L Marina, L Washington, L Juana, R San Leandro, L into BART roadway to San Leandro BART</a:t>
            </a:r>
          </a:p>
          <a:p>
            <a:pPr lvl="0" algn="just"/>
            <a:endParaRPr lang="en-US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South/West Route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San Leandro BART, into West Juana, R Washington, R Marina L Alvarado, L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Floresta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 Washington, R Grant, L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Bockman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 Hesperian, L W. A St, R Montgomery, L B St, R roadway into Hayward BART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4091940"/>
            <a:ext cx="6553200" cy="100965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t"/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Downtown San Leandro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Greenhouse Marketplace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Arroyo High School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(Hayward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Downtown Hayward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1676400"/>
            <a:ext cx="6553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endParaRPr lang="en-US" sz="2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S:\Research\GIS\GIS Projects\COA Outreach 2014\4 - Round 2 Outreach\6 - Images\Route Profiles\93 Washington-A St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179" y="910590"/>
            <a:ext cx="8848621" cy="869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654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:\Research\GIS\GIS Projects\COA Outreach 2014\4 - Round 2 Outreach\6 - Images\Route Profiles\99B Mission Blvd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993321"/>
            <a:ext cx="8686800" cy="853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2400" y="1066799"/>
            <a:ext cx="4953000" cy="8465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99B – Mission Blvd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89527" y="1104900"/>
            <a:ext cx="1816073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Hayward BART</a:t>
            </a:r>
          </a:p>
          <a:p>
            <a:r>
              <a:rPr lang="en-US" sz="14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Union City BART</a:t>
            </a:r>
            <a:endParaRPr lang="en-US" sz="1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54827"/>
              </p:ext>
            </p:extLst>
          </p:nvPr>
        </p:nvGraphicFramePr>
        <p:xfrm>
          <a:off x="152401" y="2286000"/>
          <a:ext cx="6511869" cy="1371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70623"/>
                <a:gridCol w="2170623"/>
                <a:gridCol w="217062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Peak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Headway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Base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Headway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Span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4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4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5:00 </a:t>
                      </a:r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12:00 am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152400" y="7924800"/>
            <a:ext cx="65532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North/East Route: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Union City BART, R Union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Decoto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 Mission, L Tennyson, L Dixon, into South Hayward BART, Dixon, R Tennyson, L Mission., L Fletcher, R Watkins, L  B St into Hayward BART</a:t>
            </a:r>
          </a:p>
          <a:p>
            <a:pPr lvl="0" algn="just"/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South/West Route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From  Hayward BART, L C St, R Mission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 Tennyson, L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Dixon,  into South Hayward BART, Dixon,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Tennyson, L Mission, R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Decoto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 Union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into Union City BART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400" y="4095750"/>
            <a:ext cx="6553200" cy="100965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t"/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Downtown </a:t>
            </a: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Hayward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Corridor</a:t>
            </a:r>
            <a:endParaRPr lang="en-US" sz="1600" dirty="0" smtClea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2400" y="5473162"/>
            <a:ext cx="6553200" cy="8514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t"/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Hayward BART</a:t>
            </a:r>
            <a:endParaRPr lang="en-US" sz="1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Hayward BART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Union City BART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2400" y="6705600"/>
            <a:ext cx="6553200" cy="1066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t"/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99A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Hayward BART E14th to Foothill </a:t>
            </a:r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</a:t>
            </a: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Chabot College to Cal State East Bay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525000" y="2362200"/>
            <a:ext cx="533400" cy="266700"/>
          </a:xfrm>
          <a:prstGeom prst="round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ysClr val="windowText" lastClr="000000"/>
                </a:solidFill>
              </a:rPr>
              <a:t>99B</a:t>
            </a:r>
            <a:endParaRPr lang="en-US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" y="1676400"/>
            <a:ext cx="6553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endParaRPr lang="en-US" sz="2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3411200" y="6324600"/>
            <a:ext cx="533400" cy="266700"/>
          </a:xfrm>
          <a:prstGeom prst="round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ysClr val="windowText" lastClr="000000"/>
                </a:solidFill>
              </a:rPr>
              <a:t>99B</a:t>
            </a:r>
            <a:endParaRPr lang="en-US" sz="12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542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:\Research\GIS\GIS Projects\COA Outreach 2014\4 - Round 2 Outreach\6 - Images\Route Profiles\97 Hesperian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330" y="918596"/>
            <a:ext cx="8840470" cy="868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2400" y="1066799"/>
            <a:ext cx="4953000" cy="8465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 – Hesperian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676400"/>
            <a:ext cx="6553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Frequent</a:t>
            </a:r>
            <a:endParaRPr lang="en-US" sz="2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89527" y="1104900"/>
            <a:ext cx="1816073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Bayfair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BART</a:t>
            </a:r>
          </a:p>
          <a:p>
            <a:r>
              <a:rPr lang="en-US" sz="14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Union City BART</a:t>
            </a:r>
            <a:endParaRPr lang="en-US" sz="1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365260"/>
              </p:ext>
            </p:extLst>
          </p:nvPr>
        </p:nvGraphicFramePr>
        <p:xfrm>
          <a:off x="152401" y="2286000"/>
          <a:ext cx="6511869" cy="1371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70623"/>
                <a:gridCol w="2170623"/>
                <a:gridCol w="217062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Peak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Headway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Base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Headway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Span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4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4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6:00 am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12:00 am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152400" y="7924800"/>
            <a:ext cx="65532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North/East Route: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Bayfair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BART. L Coelho, L Hesperian,  R into Chabot college, R Hesperian, into Union City, L Alvarado, L Dyer, R Alvarado Niles, R into Union Landin, L Alvarado Niles, L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Decot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 Union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into  Union City BART</a:t>
            </a:r>
          </a:p>
          <a:p>
            <a:pPr lvl="0" algn="just"/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South/West Route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From  Union City BART, L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Decoto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 Alvarado Niles, R Union Landing, R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Alavarado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Niles, L Dyer, R Alvarado, R Union City, R Hesperian, L Chabot College, L Hesperian, R Coelho, R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Bayfair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400" y="4095750"/>
            <a:ext cx="6553200" cy="100965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t"/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Bayfair</a:t>
            </a: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Mall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Chabot College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Union Landing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2400" y="5473162"/>
            <a:ext cx="6553200" cy="8514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t"/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Bayfair</a:t>
            </a: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BART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Union Landing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Union City BART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2400" y="6705600"/>
            <a:ext cx="6553200" cy="1066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t"/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99A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Hayward BART E14th to Foothill </a:t>
            </a:r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</a:t>
            </a: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Chabot College to Cal State East Bay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439400" y="6438900"/>
            <a:ext cx="533400" cy="2667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ysClr val="windowText" lastClr="000000"/>
                </a:solidFill>
              </a:rPr>
              <a:t>97</a:t>
            </a:r>
            <a:endParaRPr lang="en-US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848600" y="2175510"/>
            <a:ext cx="533400" cy="2667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ysClr val="windowText" lastClr="000000"/>
                </a:solidFill>
              </a:rPr>
              <a:t>97</a:t>
            </a:r>
            <a:endParaRPr lang="en-US" sz="12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145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:\Research\GIS\GIS Projects\COA Outreach 2014\4 - Round 2 Outreach\6 - Images\Route Profiles\89 Lewelling-Davis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914400"/>
            <a:ext cx="8839200" cy="868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2400" y="1066799"/>
            <a:ext cx="5638800" cy="8465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 – </a:t>
            </a:r>
            <a:r>
              <a:rPr lang="en-US" sz="4000" b="1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Lewelling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0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Davis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676400"/>
            <a:ext cx="6553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endParaRPr lang="en-US" sz="2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81600" y="1104900"/>
            <a:ext cx="1524001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Hayward BART</a:t>
            </a:r>
          </a:p>
          <a:p>
            <a:r>
              <a:rPr lang="en-US" sz="14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Foothill </a:t>
            </a:r>
            <a:r>
              <a:rPr lang="en-US" sz="1400" b="1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</a:t>
            </a:r>
            <a:endParaRPr lang="en-US" sz="1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010654"/>
              </p:ext>
            </p:extLst>
          </p:nvPr>
        </p:nvGraphicFramePr>
        <p:xfrm>
          <a:off x="152401" y="2286000"/>
          <a:ext cx="6511869" cy="1371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70623"/>
                <a:gridCol w="2170623"/>
                <a:gridCol w="217062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Peak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Headway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Base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Headway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Span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4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4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6:00 am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10:00 pm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152400" y="7696200"/>
            <a:ext cx="65532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North/East Route: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Hayward BART, L C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 Watkins St, L B St, R Montgomery, L A St, L Filbert, R B St,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Meekland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Lewelling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 Wicks, L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Farallon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 Doolittle, L Bermuda, R Aurora, L Fairway, R Monarch, R Marina, L Aurora, R Williams, L Westgate, R Davis, R San Leandro into San Leandro BART, L Juana, L Hays, R Davis, R E14th, L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Estudillo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L Macarthur, R 106</a:t>
            </a:r>
            <a:r>
              <a:rPr lang="en-US" sz="12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 Foothill.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South/West Route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From  Foothill, R 108</a:t>
            </a:r>
            <a:r>
              <a:rPr lang="en-US" sz="12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L Macarthur, R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Estudillo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 E 14</a:t>
            </a:r>
            <a:r>
              <a:rPr lang="en-US" sz="12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L Davis, L Hays, R Juana, R San Leandro, L into San Leandro BART,  L San Leandro, L Davis, L Westgate, R Williams, L Aurora,  R Marina, L Monarch, L Fairway, R Aurora, L Bermuda, R Doolittle, L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Farallon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R Wicks, L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Lewelling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R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Meekland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 A St, R Montgomery into Hayward BART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400" y="4095750"/>
            <a:ext cx="6553200" cy="100965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t"/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Downtown San Leandro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Foothill </a:t>
            </a:r>
            <a:r>
              <a:rPr lang="en-US" sz="1600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</a:t>
            </a:r>
            <a:endParaRPr lang="en-US" sz="1600" dirty="0" smtClea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Walmart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Leandro Marina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Downtown Hayward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2400" y="5473162"/>
            <a:ext cx="6553200" cy="8514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t"/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Leandro BART</a:t>
            </a:r>
            <a:endParaRPr lang="en-US" sz="1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Hayward BART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 Rapid Transit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2400" y="6705600"/>
            <a:ext cx="6553200" cy="1066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t"/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99A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Hayward BART Mission Blvd to Union City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 Rapid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 (future)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1383" lvl="1" indent="-169863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Chabot College to Cal State East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</a:p>
          <a:p>
            <a:pPr marL="901383" lvl="1" indent="-16986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Bayfair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BART to Union City BART</a:t>
            </a:r>
          </a:p>
          <a:p>
            <a:pPr marL="901383" lvl="1" indent="-169863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839200" y="5313004"/>
            <a:ext cx="533400" cy="266700"/>
          </a:xfrm>
          <a:prstGeom prst="round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ysClr val="windowText" lastClr="000000"/>
                </a:solidFill>
              </a:rPr>
              <a:t>89</a:t>
            </a:r>
            <a:endParaRPr lang="en-US" sz="12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607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:\Research\GIS\GIS Projects\COA Outreach 2014\4 - Round 2 Outreach\6 - Images\Route Profiles\75 Meekland-Davis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914400"/>
            <a:ext cx="8763000" cy="860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2400" y="1066799"/>
            <a:ext cx="5486400" cy="8465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40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</a:t>
            </a:r>
            <a:r>
              <a:rPr lang="en-US" sz="4000" b="1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Meekland</a:t>
            </a:r>
            <a:r>
              <a:rPr lang="en-US" sz="40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-Davis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676400"/>
            <a:ext cx="6553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endParaRPr lang="en-US" sz="2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57801" y="1104900"/>
            <a:ext cx="1600199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Hayward BART</a:t>
            </a:r>
          </a:p>
          <a:p>
            <a:r>
              <a:rPr lang="en-US" sz="14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Foothill </a:t>
            </a:r>
            <a:r>
              <a:rPr lang="en-US" sz="1400" b="1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</a:t>
            </a:r>
            <a:endParaRPr lang="en-US" sz="1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873634"/>
              </p:ext>
            </p:extLst>
          </p:nvPr>
        </p:nvGraphicFramePr>
        <p:xfrm>
          <a:off x="152401" y="2286000"/>
          <a:ext cx="6511869" cy="1371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70623"/>
                <a:gridCol w="2170623"/>
                <a:gridCol w="217062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Peak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Headway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Base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Headway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Span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4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4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6:00 am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10:00 pm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152400" y="7696200"/>
            <a:ext cx="65532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North/East Route: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Hayward BART, L C St, R Watkins, R D St, R Myrtle, L MLK, into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Meekland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Lewelling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 Farnsworth, L Purdue, R Wiley, L Spruce,  R Merced, R Fairway, L into Kaiser, R Merced, L Williams, R Westgate, R Davis, R San Leandro, R San Leandro BART, L San Leandro, R Davis, R E 14</a:t>
            </a:r>
            <a:r>
              <a:rPr lang="en-US" sz="12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Estudillo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 Macarthur, R 106</a:t>
            </a:r>
            <a:r>
              <a:rPr lang="en-US" sz="12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 Foothill.</a:t>
            </a:r>
          </a:p>
          <a:p>
            <a:pPr lvl="0" algn="just"/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South/West Route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 Foothill, R 108</a:t>
            </a:r>
            <a:r>
              <a:rPr lang="en-US" sz="12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L Macarthur, R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Estudillo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14</a:t>
            </a:r>
            <a:r>
              <a:rPr lang="en-US" sz="12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 San Leandro, L into San Leandro BART, L San Leandro, L Davis, L Westgate, L Williams, R Merced, L  into Kaiser, R Fairway, L Merced, L Spruce, R Wiley, L Purdue, R Farnsworth, L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Lewelling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Meekland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L MLK, Myrtle, L Winton,  L D St, L Watkins, L B St, L into Hayward BART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400" y="4095750"/>
            <a:ext cx="6553200" cy="100965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t"/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Downtown San Leandro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Foothill </a:t>
            </a:r>
            <a:r>
              <a:rPr lang="en-US" sz="1600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</a:t>
            </a:r>
            <a:endParaRPr lang="en-US" sz="1600" dirty="0" smtClea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Downtown Hayward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Walmart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Kaiser Hospital (San Leandro)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2400" y="5473162"/>
            <a:ext cx="6553200" cy="8514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t"/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Leandro BART</a:t>
            </a:r>
            <a:endParaRPr lang="en-US" sz="1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Hayward BART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 Rapid Transit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Hayward Amtrak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2400" y="6705600"/>
            <a:ext cx="6553200" cy="1066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t"/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99A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Hayward BART Mission Blvd to Union City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 Rapid </a:t>
            </a: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(future)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1383" lvl="1" indent="-169863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Chabot College to Cal State East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</a:p>
          <a:p>
            <a:pPr marL="901383" lvl="1" indent="-16986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Bayfair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BART to Union City BART</a:t>
            </a:r>
          </a:p>
          <a:p>
            <a:pPr marL="901383" lvl="1" indent="-169863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296400" y="4896625"/>
            <a:ext cx="533400" cy="266700"/>
          </a:xfrm>
          <a:prstGeom prst="round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ysClr val="windowText" lastClr="000000"/>
                </a:solidFill>
              </a:rPr>
              <a:t>75</a:t>
            </a:r>
            <a:endParaRPr lang="en-US" sz="12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868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:\Research\GIS\GIS Projects\COA Outreach 2014\4 - Round 2 Outreach\6 - Images\Route Profiles\32 Castro Valley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059" y="914398"/>
            <a:ext cx="8844741" cy="868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2400" y="1066799"/>
            <a:ext cx="5486400" cy="8465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– Castro Valley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676400"/>
            <a:ext cx="6553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endParaRPr lang="en-US" sz="2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00600" y="1104900"/>
            <a:ext cx="16764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Hayward BART</a:t>
            </a:r>
          </a:p>
          <a:p>
            <a:r>
              <a:rPr lang="en-US" sz="1400" b="1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Bayfair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BART</a:t>
            </a:r>
            <a:endParaRPr lang="en-US" sz="1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84858"/>
              </p:ext>
            </p:extLst>
          </p:nvPr>
        </p:nvGraphicFramePr>
        <p:xfrm>
          <a:off x="152401" y="2286000"/>
          <a:ext cx="6511869" cy="1371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70623"/>
                <a:gridCol w="2170623"/>
                <a:gridCol w="217062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Peak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Headway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Base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Headway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Span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4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4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6:00 am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8:00 </a:t>
                      </a:r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152400" y="7696200"/>
            <a:ext cx="65532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North/East Route: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Hayward BART, L C St, L Foothill, R D St, R Center, L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Heyer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 Madison, L Seven Hills, L Redwood,  R into Castro Valley BART, L Redwood, L Castro Valley, R Foothill, L Fairmont, L Hesperian, L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Coehlo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into Bay Fair BART.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South/West Route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From Bay Fair BART, L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Coehlo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 Hesperian, R Fairmont,  R Foothill, into John , L Castro Valley, R Redwood, R Castro Valley BART, L Redwood, R Seven Hills, R Madison, L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Heyer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R Center, R B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 into Hayward BART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400" y="4095750"/>
            <a:ext cx="6553200" cy="100965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t"/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Bayfair</a:t>
            </a: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Mall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Downtown </a:t>
            </a: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Hayward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Downtown Castro Valley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2400" y="5473162"/>
            <a:ext cx="6553200" cy="8514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t"/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Bayfair</a:t>
            </a: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BART</a:t>
            </a:r>
            <a:endParaRPr lang="en-US" sz="1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Hayward BART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Castro </a:t>
            </a: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Valley BART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2400" y="6705600"/>
            <a:ext cx="6553200" cy="1066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t"/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99A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Hayward BART Mission Blvd to Union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Chabot College to Cal State East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</a:p>
          <a:p>
            <a:pPr marL="901383" lvl="1" indent="-16986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Bayfair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BART to Union City BART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1734800" y="3962400"/>
            <a:ext cx="533400" cy="266700"/>
          </a:xfrm>
          <a:prstGeom prst="round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ysClr val="windowText" lastClr="000000"/>
                </a:solidFill>
              </a:rPr>
              <a:t>32</a:t>
            </a:r>
            <a:endParaRPr lang="en-US" sz="12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50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:\Research\GIS\GIS Projects\COA Outreach 2014\4 - Round 2 Outreach\6 - Images\Route Profiles\60 Winton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14399"/>
            <a:ext cx="8839200" cy="868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2400" y="1066799"/>
            <a:ext cx="5486400" cy="8465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– Winton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95800" y="1104900"/>
            <a:ext cx="2120873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 State East Bay</a:t>
            </a:r>
          </a:p>
          <a:p>
            <a:r>
              <a:rPr lang="en-US" sz="14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Chabot </a:t>
            </a:r>
            <a:r>
              <a:rPr lang="en-US" sz="1400" b="1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Colege</a:t>
            </a:r>
            <a:endParaRPr lang="en-US" sz="1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38095"/>
              </p:ext>
            </p:extLst>
          </p:nvPr>
        </p:nvGraphicFramePr>
        <p:xfrm>
          <a:off x="152401" y="2286000"/>
          <a:ext cx="6511869" cy="1371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70623"/>
                <a:gridCol w="2170623"/>
                <a:gridCol w="217062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Peak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Headway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Base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Headway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Span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4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4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6:00 am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10:00 pm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152400" y="7696200"/>
            <a:ext cx="65532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North/East Route: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Chabot College , L Hesperian, R W Winton, L D </a:t>
            </a:r>
            <a:r>
              <a:rPr lang="en-US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 Watkins, L B St, L into Hayward BART, L C St, R 2</a:t>
            </a:r>
            <a:r>
              <a:rPr lang="en-US" sz="12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St, R Campus , R Hayward, L Carlos Bee, L E Loop, R Old Hilary, R Harder, R W Loop</a:t>
            </a:r>
            <a:r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CSEB.</a:t>
            </a:r>
            <a:endParaRPr lang="en-US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South/West Route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From W Loop, L Carlos Bee, R Hayward, L 2nd St, L B St, L into Hayward BART, R Watkins, R D St, Into Winton St, L Hesperian, R Chabot College.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400" y="4095750"/>
            <a:ext cx="6553200" cy="100965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t"/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 State East Bay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Downtown Hayward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Chabot College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Southland Mall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2400" y="5473162"/>
            <a:ext cx="6553200" cy="8514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t"/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Hayward BART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2400" y="6705600"/>
            <a:ext cx="6553200" cy="1066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t"/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99A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Hayward BART Mission Blvd to Union City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Bayfair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BART to Union City BART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676400"/>
            <a:ext cx="6553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Frequent</a:t>
            </a:r>
            <a:endParaRPr lang="en-US" sz="2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109601" y="3505200"/>
            <a:ext cx="533400" cy="2667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ysClr val="windowText" lastClr="000000"/>
                </a:solidFill>
              </a:rPr>
              <a:t>60</a:t>
            </a:r>
            <a:endParaRPr lang="en-US" sz="12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347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983255"/>
              </p:ext>
            </p:extLst>
          </p:nvPr>
        </p:nvGraphicFramePr>
        <p:xfrm>
          <a:off x="152401" y="2286000"/>
          <a:ext cx="6511869" cy="1371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70623"/>
                <a:gridCol w="2170623"/>
                <a:gridCol w="217062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Peak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Headway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Base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Headway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Span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4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4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4:00 </a:t>
                      </a:r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12:00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152400" y="1676400"/>
            <a:ext cx="6553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endParaRPr lang="en-US" sz="2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2400" y="1066799"/>
            <a:ext cx="15163800" cy="8382001"/>
            <a:chOff x="152400" y="1066799"/>
            <a:chExt cx="15163800" cy="8382001"/>
          </a:xfrm>
        </p:grpSpPr>
        <p:sp>
          <p:nvSpPr>
            <p:cNvPr id="2" name="Rectangle 1"/>
            <p:cNvSpPr/>
            <p:nvPr/>
          </p:nvSpPr>
          <p:spPr>
            <a:xfrm>
              <a:off x="152400" y="1066800"/>
              <a:ext cx="5638800" cy="76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86–Tennyson/Winton</a:t>
              </a:r>
              <a:endPara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5257800" y="1104900"/>
              <a:ext cx="19812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Hayward BART</a:t>
              </a:r>
            </a:p>
            <a:p>
              <a:r>
                <a:rPr lang="en-US" sz="14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South Hayward BART</a:t>
              </a:r>
              <a:endParaRPr lang="en-US" sz="1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52400" y="5473162"/>
              <a:ext cx="6553200" cy="851438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t"/>
            <a:lstStyle/>
            <a:p>
              <a:pPr marL="174625" indent="-174625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Hayward BART</a:t>
              </a:r>
            </a:p>
            <a:p>
              <a:pPr marL="174625" indent="-174625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South Hayward BART</a:t>
              </a:r>
            </a:p>
            <a:p>
              <a:endPara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52400" y="6705600"/>
              <a:ext cx="6553200" cy="106680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t"/>
            <a:lstStyle/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97</a:t>
              </a:r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Bayfair</a:t>
              </a:r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BART to Union City BART</a:t>
              </a:r>
            </a:p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99A</a:t>
              </a:r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Hayward BART Mission Blvd to Union City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52400" y="7772400"/>
              <a:ext cx="6553200" cy="167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 algn="just"/>
              <a:r>
                <a:rPr lang="en-US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North/East Route</a:t>
              </a:r>
              <a:r>
                <a:rPr lang="en-US" sz="12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South Hayward BART,  L Dixon , L Tennyson, R industrial, L Depot, R Cabot, R Winton, L Mack, L Sabre, R Stearman, R Corsair, L Winton,  into D St, L Grand, R B St, R Montgomery, R BART roadway into Hayward BART Station </a:t>
              </a:r>
              <a:endPara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just"/>
              <a:endPara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2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South/West Route</a:t>
              </a:r>
              <a: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Hayward BART, via  </a:t>
              </a:r>
              <a: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BART </a:t>
              </a:r>
              <a:r>
                <a:rPr lang="en-US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roadway into C St, R Watkins , R D St, into Winton, R Corsair , L Stearman,  L Sabre, R Mack , R Winton , L Cabot,  L Depot , R  Industrial, L Tennyson, R Dixon , R BART Roadway into South  Hayward BART</a:t>
              </a:r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2400" y="4091940"/>
              <a:ext cx="6553200" cy="100965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t"/>
            <a:lstStyle/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Downtown Hayward</a:t>
              </a:r>
              <a:endPara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City Hall</a:t>
              </a:r>
              <a:endPara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Southland Mall</a:t>
              </a:r>
            </a:p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Hayward Industrial </a:t>
              </a:r>
              <a:r>
                <a:rPr lang="en-US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Area</a:t>
              </a:r>
              <a:endPara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Kaiser Hospital (Hayward)</a:t>
              </a:r>
            </a:p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Tennyson Center</a:t>
              </a:r>
            </a:p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Oliver Corners</a:t>
              </a:r>
              <a:endPara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26" name="Picture 2" descr="S:\Research\GIS\GIS Projects\COA Outreach 2014\4 - Round 2 Outreach\6 - Images\Route Profiles\86 Tennyson-Winton.t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1066799"/>
              <a:ext cx="8534400" cy="838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ounded Rectangle 13"/>
          <p:cNvSpPr/>
          <p:nvPr/>
        </p:nvSpPr>
        <p:spPr>
          <a:xfrm>
            <a:off x="11049000" y="4095750"/>
            <a:ext cx="533400" cy="266700"/>
          </a:xfrm>
          <a:prstGeom prst="round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ysClr val="windowText" lastClr="000000"/>
                </a:solidFill>
              </a:rPr>
              <a:t>86</a:t>
            </a:r>
            <a:endParaRPr lang="en-US" sz="12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376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066800"/>
            <a:ext cx="56388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85–Jackson/Dyer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70120" y="1104900"/>
            <a:ext cx="2120873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Hayward BART</a:t>
            </a:r>
          </a:p>
          <a:p>
            <a:r>
              <a:rPr lang="en-US" sz="14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Union Landing</a:t>
            </a:r>
            <a:endParaRPr lang="en-US" sz="1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729642"/>
              </p:ext>
            </p:extLst>
          </p:nvPr>
        </p:nvGraphicFramePr>
        <p:xfrm>
          <a:off x="152401" y="2286000"/>
          <a:ext cx="6511869" cy="1371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70623"/>
                <a:gridCol w="2170623"/>
                <a:gridCol w="217062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Peak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Headway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Base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Headway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Span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4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4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6:00 am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8:00</a:t>
                      </a:r>
                      <a:r>
                        <a:rPr lang="en-US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52400" y="5473162"/>
            <a:ext cx="6553200" cy="8514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t"/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Hayward BART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Union Landing Transit Center</a:t>
            </a:r>
          </a:p>
          <a:p>
            <a:endParaRPr lang="en-US" sz="1600" dirty="0" smtClea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6705600"/>
            <a:ext cx="6553200" cy="1066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t"/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Bayfair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BART to Union City BART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99A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Hayward BART Mission Blvd to Union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7772400"/>
            <a:ext cx="65532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North/East Route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Union Landing TC, L Union Landing roadway, R Alvarado Niles, R Dyer, into Whipple, L Huntwood, L Industrial, R Russ, L W Tennyson, R Tampa, R Patrick, into Gading, L W Harder, R Cypress, R W Jackson, L Watkins, L B St, R BART roadway into Hayward BART Station </a:t>
            </a:r>
            <a:endParaRPr lang="en-US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endParaRPr lang="en-US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South/West Route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Hayward BART, via 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BART </a:t>
            </a:r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roadway into C St, R Watkins , R W Jackson, L Cypress, L W Harder,  R Gading, into Patrick, L W Tennyson, R Ruus,  L Industrial, R Huntwood,  L Whipple, into Dyer,  L Alvarado-Niles, L Union Landing roadway, R Union Landing Transit Center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4091940"/>
            <a:ext cx="6553200" cy="100965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t"/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Downtown Hayward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Hall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Jackson Square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Weekes Community Park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Tennyson Center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Hay./Huntwood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Parks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(Whipple)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Union Landing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1676400"/>
            <a:ext cx="6553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endParaRPr lang="en-US" sz="2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S:\Research\GIS\GIS Projects\COA Outreach 2014\4 - Round 2 Outreach\6 - Images\Route Profiles\85B Jackson-Dyer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066800"/>
            <a:ext cx="8534400" cy="83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784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2261</TotalTime>
  <Words>1850</Words>
  <Application>Microsoft Office PowerPoint</Application>
  <PresentationFormat>Custom</PresentationFormat>
  <Paragraphs>259</Paragraphs>
  <Slides>10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AC Transit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snewhouse</dc:creator>
  <cp:lastModifiedBy>Linda Morris</cp:lastModifiedBy>
  <cp:revision>106</cp:revision>
  <cp:lastPrinted>2015-03-24T17:59:39Z</cp:lastPrinted>
  <dcterms:created xsi:type="dcterms:W3CDTF">2015-03-17T01:00:14Z</dcterms:created>
  <dcterms:modified xsi:type="dcterms:W3CDTF">2015-03-24T19:21:19Z</dcterms:modified>
</cp:coreProperties>
</file>