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69" r:id="rId5"/>
  </p:sldMasterIdLst>
  <p:notesMasterIdLst>
    <p:notesMasterId r:id="rId28"/>
  </p:notesMasterIdLst>
  <p:sldIdLst>
    <p:sldId id="256" r:id="rId6"/>
    <p:sldId id="505" r:id="rId7"/>
    <p:sldId id="483" r:id="rId8"/>
    <p:sldId id="463" r:id="rId9"/>
    <p:sldId id="510" r:id="rId10"/>
    <p:sldId id="481" r:id="rId11"/>
    <p:sldId id="479" r:id="rId12"/>
    <p:sldId id="480" r:id="rId13"/>
    <p:sldId id="291" r:id="rId14"/>
    <p:sldId id="281" r:id="rId15"/>
    <p:sldId id="503" r:id="rId16"/>
    <p:sldId id="482" r:id="rId17"/>
    <p:sldId id="267" r:id="rId18"/>
    <p:sldId id="293" r:id="rId19"/>
    <p:sldId id="258" r:id="rId20"/>
    <p:sldId id="257" r:id="rId21"/>
    <p:sldId id="262" r:id="rId22"/>
    <p:sldId id="506" r:id="rId23"/>
    <p:sldId id="507" r:id="rId24"/>
    <p:sldId id="508" r:id="rId25"/>
    <p:sldId id="500" r:id="rId26"/>
    <p:sldId id="50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Futura PT Heavy" panose="020B0604020202020204" charset="0"/>
      <p:bold r:id="rId35"/>
      <p:boldItalic r:id="rId36"/>
    </p:embeddedFont>
    <p:embeddedFont>
      <p:font typeface="Futura PT Light" panose="020B0604020202020204" charset="0"/>
      <p:regular r:id="rId37"/>
      <p:italic r:id="rId38"/>
    </p:embeddedFont>
    <p:embeddedFont>
      <p:font typeface="Futura PT Medium" panose="020B0604020202020204" charset="0"/>
      <p:regular r:id="rId39"/>
      <p:italic r:id="rId40"/>
    </p:embeddedFont>
    <p:embeddedFont>
      <p:font typeface="MS Shell Dlg 2" panose="020B0604030504040204" pitchFamily="34" charset="0"/>
      <p:regular r:id="rId41"/>
      <p:bold r:id="rId42"/>
    </p:embeddedFont>
    <p:embeddedFont>
      <p:font typeface="Wingdings 3" panose="05040102010807070707" pitchFamily="18" charset="2"/>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Burgos" initials="CB" lastIdx="4" clrIdx="0">
    <p:extLst>
      <p:ext uri="{19B8F6BF-5375-455C-9EA6-DF929625EA0E}">
        <p15:presenceInfo xmlns:p15="http://schemas.microsoft.com/office/powerpoint/2012/main" userId="S::cburgos@actransit.org::6bd44010-a4aa-4c1b-8107-22fddec6a5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Revenue Shares ($M)</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Sheet1!$G$1</c:f>
              <c:strCache>
                <c:ptCount val="1"/>
                <c:pt idx="0">
                  <c:v>Operating Revenues</c:v>
                </c:pt>
              </c:strCache>
            </c:strRef>
          </c:tx>
          <c:spPr>
            <a:solidFill>
              <a:schemeClr val="accent1"/>
            </a:solidFill>
            <a:ln>
              <a:noFill/>
            </a:ln>
            <a:effectLst/>
          </c:spPr>
          <c:invertIfNegative val="0"/>
          <c:cat>
            <c:strRef>
              <c:f>Sheet1!$F$2:$F$3</c:f>
              <c:strCache>
                <c:ptCount val="2"/>
                <c:pt idx="0">
                  <c:v>FY19-20</c:v>
                </c:pt>
                <c:pt idx="1">
                  <c:v>FY20-21 Proposed Budget</c:v>
                </c:pt>
              </c:strCache>
            </c:strRef>
          </c:cat>
          <c:val>
            <c:numRef>
              <c:f>Sheet1!$G$2:$G$3</c:f>
              <c:numCache>
                <c:formatCode>General</c:formatCode>
                <c:ptCount val="2"/>
                <c:pt idx="0">
                  <c:v>0.13024953301759515</c:v>
                </c:pt>
                <c:pt idx="1">
                  <c:v>9.4157928525572435E-2</c:v>
                </c:pt>
              </c:numCache>
            </c:numRef>
          </c:val>
          <c:extLst>
            <c:ext xmlns:c16="http://schemas.microsoft.com/office/drawing/2014/chart" uri="{C3380CC4-5D6E-409C-BE32-E72D297353CC}">
              <c16:uniqueId val="{00000000-B965-40FC-901C-BC82FB9C86B6}"/>
            </c:ext>
          </c:extLst>
        </c:ser>
        <c:ser>
          <c:idx val="1"/>
          <c:order val="1"/>
          <c:tx>
            <c:strRef>
              <c:f>Sheet1!$H$1</c:f>
              <c:strCache>
                <c:ptCount val="1"/>
                <c:pt idx="0">
                  <c:v>Subsidies</c:v>
                </c:pt>
              </c:strCache>
            </c:strRef>
          </c:tx>
          <c:spPr>
            <a:solidFill>
              <a:schemeClr val="accent2"/>
            </a:solidFill>
            <a:ln>
              <a:noFill/>
            </a:ln>
            <a:effectLst/>
          </c:spPr>
          <c:invertIfNegative val="0"/>
          <c:cat>
            <c:strRef>
              <c:f>Sheet1!$F$2:$F$3</c:f>
              <c:strCache>
                <c:ptCount val="2"/>
                <c:pt idx="0">
                  <c:v>FY19-20</c:v>
                </c:pt>
                <c:pt idx="1">
                  <c:v>FY20-21 Proposed Budget</c:v>
                </c:pt>
              </c:strCache>
            </c:strRef>
          </c:cat>
          <c:val>
            <c:numRef>
              <c:f>Sheet1!$H$2:$H$3</c:f>
              <c:numCache>
                <c:formatCode>General</c:formatCode>
                <c:ptCount val="2"/>
                <c:pt idx="0">
                  <c:v>0.80638578340158773</c:v>
                </c:pt>
                <c:pt idx="1">
                  <c:v>0.7256580355232185</c:v>
                </c:pt>
              </c:numCache>
            </c:numRef>
          </c:val>
          <c:extLst>
            <c:ext xmlns:c16="http://schemas.microsoft.com/office/drawing/2014/chart" uri="{C3380CC4-5D6E-409C-BE32-E72D297353CC}">
              <c16:uniqueId val="{00000001-B965-40FC-901C-BC82FB9C86B6}"/>
            </c:ext>
          </c:extLst>
        </c:ser>
        <c:ser>
          <c:idx val="2"/>
          <c:order val="2"/>
          <c:tx>
            <c:strRef>
              <c:f>Sheet1!$I$1</c:f>
              <c:strCache>
                <c:ptCount val="1"/>
                <c:pt idx="0">
                  <c:v>CARES Act Funds</c:v>
                </c:pt>
              </c:strCache>
            </c:strRef>
          </c:tx>
          <c:spPr>
            <a:solidFill>
              <a:schemeClr val="accent3"/>
            </a:solidFill>
            <a:ln>
              <a:noFill/>
            </a:ln>
            <a:effectLst/>
          </c:spPr>
          <c:invertIfNegative val="0"/>
          <c:cat>
            <c:strRef>
              <c:f>Sheet1!$F$2:$F$3</c:f>
              <c:strCache>
                <c:ptCount val="2"/>
                <c:pt idx="0">
                  <c:v>FY19-20</c:v>
                </c:pt>
                <c:pt idx="1">
                  <c:v>FY20-21 Proposed Budget</c:v>
                </c:pt>
              </c:strCache>
            </c:strRef>
          </c:cat>
          <c:val>
            <c:numRef>
              <c:f>Sheet1!$I$2:$I$3</c:f>
              <c:numCache>
                <c:formatCode>General</c:formatCode>
                <c:ptCount val="2"/>
                <c:pt idx="0">
                  <c:v>6.3364683580817094E-2</c:v>
                </c:pt>
                <c:pt idx="1">
                  <c:v>0.18018403595120908</c:v>
                </c:pt>
              </c:numCache>
            </c:numRef>
          </c:val>
          <c:extLst>
            <c:ext xmlns:c16="http://schemas.microsoft.com/office/drawing/2014/chart" uri="{C3380CC4-5D6E-409C-BE32-E72D297353CC}">
              <c16:uniqueId val="{00000002-B965-40FC-901C-BC82FB9C86B6}"/>
            </c:ext>
          </c:extLst>
        </c:ser>
        <c:dLbls>
          <c:showLegendKey val="0"/>
          <c:showVal val="0"/>
          <c:showCatName val="0"/>
          <c:showSerName val="0"/>
          <c:showPercent val="0"/>
          <c:showBubbleSize val="0"/>
        </c:dLbls>
        <c:gapWidth val="150"/>
        <c:overlap val="100"/>
        <c:axId val="221855951"/>
        <c:axId val="146845663"/>
      </c:barChart>
      <c:catAx>
        <c:axId val="22185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6845663"/>
        <c:crosses val="autoZero"/>
        <c:auto val="1"/>
        <c:lblAlgn val="ctr"/>
        <c:lblOffset val="100"/>
        <c:noMultiLvlLbl val="0"/>
      </c:catAx>
      <c:valAx>
        <c:axId val="14684566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Futura PT Medium" panose="020B0604020202020204" charset="0"/>
                <a:ea typeface="+mn-ea"/>
                <a:cs typeface="+mn-cs"/>
              </a:defRPr>
            </a:pPr>
            <a:endParaRPr lang="en-US"/>
          </a:p>
        </c:txPr>
        <c:crossAx val="221855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2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62190393830549"/>
          <c:y val="6.8231489626214226E-2"/>
          <c:w val="0.79285271406291602"/>
          <c:h val="0.72462431169219255"/>
        </c:manualLayout>
      </c:layout>
      <c:pie3DChart>
        <c:varyColors val="1"/>
        <c:ser>
          <c:idx val="0"/>
          <c:order val="0"/>
          <c:tx>
            <c:strRef>
              <c:f>Sheet1!$B$1</c:f>
              <c:strCache>
                <c:ptCount val="1"/>
                <c:pt idx="0">
                  <c:v>Revenue Sources</c:v>
                </c:pt>
              </c:strCache>
            </c:strRef>
          </c:tx>
          <c:dPt>
            <c:idx val="0"/>
            <c:bubble3D val="0"/>
            <c:spPr>
              <a:solidFill>
                <a:schemeClr val="accent1">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1618-4165-85E9-DD09B5887039}"/>
              </c:ext>
            </c:extLst>
          </c:dPt>
          <c:dPt>
            <c:idx val="1"/>
            <c:bubble3D val="0"/>
            <c:spPr>
              <a:solidFill>
                <a:schemeClr val="accent2">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1618-4165-85E9-DD09B5887039}"/>
              </c:ext>
            </c:extLst>
          </c:dPt>
          <c:dPt>
            <c:idx val="2"/>
            <c:bubble3D val="0"/>
            <c:spPr>
              <a:solidFill>
                <a:schemeClr val="accent3">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1618-4165-85E9-DD09B5887039}"/>
              </c:ext>
            </c:extLst>
          </c:dPt>
          <c:dPt>
            <c:idx val="3"/>
            <c:bubble3D val="0"/>
            <c:spPr>
              <a:solidFill>
                <a:schemeClr val="accent4">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1618-4165-85E9-DD09B5887039}"/>
              </c:ext>
            </c:extLst>
          </c:dPt>
          <c:dPt>
            <c:idx val="4"/>
            <c:bubble3D val="0"/>
            <c:spPr>
              <a:solidFill>
                <a:schemeClr val="accent5">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1618-4165-85E9-DD09B5887039}"/>
              </c:ext>
            </c:extLst>
          </c:dPt>
          <c:dPt>
            <c:idx val="5"/>
            <c:bubble3D val="0"/>
            <c:spPr>
              <a:solidFill>
                <a:schemeClr val="accent6">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1618-4165-85E9-DD09B5887039}"/>
              </c:ext>
            </c:extLst>
          </c:dPt>
          <c:dPt>
            <c:idx val="6"/>
            <c:bubble3D val="0"/>
            <c:spPr>
              <a:solidFill>
                <a:schemeClr val="accent1">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1618-4165-85E9-DD09B5887039}"/>
              </c:ext>
            </c:extLst>
          </c:dPt>
          <c:dPt>
            <c:idx val="7"/>
            <c:bubble3D val="0"/>
            <c:spPr>
              <a:solidFill>
                <a:srgbClr val="FFCCCC"/>
              </a:solidFill>
              <a:ln w="25400">
                <a:solidFill>
                  <a:schemeClr val="lt1"/>
                </a:solidFill>
              </a:ln>
              <a:effectLst/>
              <a:sp3d contourW="25400">
                <a:contourClr>
                  <a:schemeClr val="lt1"/>
                </a:contourClr>
              </a:sp3d>
            </c:spPr>
            <c:extLst>
              <c:ext xmlns:c16="http://schemas.microsoft.com/office/drawing/2014/chart" uri="{C3380CC4-5D6E-409C-BE32-E72D297353CC}">
                <c16:uniqueId val="{0000000F-1618-4165-85E9-DD09B5887039}"/>
              </c:ext>
            </c:extLst>
          </c:dPt>
          <c:dLbls>
            <c:dLbl>
              <c:idx val="0"/>
              <c:layout>
                <c:manualLayout>
                  <c:x val="2.2921568525631056E-2"/>
                  <c:y val="7.761296476943650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1618-4165-85E9-DD09B5887039}"/>
                </c:ext>
              </c:extLst>
            </c:dLbl>
            <c:dLbl>
              <c:idx val="1"/>
              <c:tx>
                <c:rich>
                  <a:bodyPr/>
                  <a:lstStyle/>
                  <a:p>
                    <a:fld id="{07429816-AB58-CF47-8FF6-419A31F892BE}" type="CATEGORYNAME">
                      <a:rPr lang="en-US"/>
                      <a:pPr/>
                      <a:t>[CATEGORY NAME]</a:t>
                    </a:fld>
                    <a:r>
                      <a:rPr lang="en-US" baseline="0"/>
                      <a:t>
</a:t>
                    </a:r>
                    <a:fld id="{CE6E3354-5CAB-464B-B73E-EFE4ABDF9DA9}" type="VALUE">
                      <a:rPr lang="en-US" baseline="0" smtClean="0"/>
                      <a:pPr/>
                      <a:t>[VALUE]</a:t>
                    </a:fld>
                    <a:r>
                      <a:rPr lang="en-US" baseline="0"/>
                      <a:t> </a:t>
                    </a: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1618-4165-85E9-DD09B5887039}"/>
                </c:ext>
              </c:extLst>
            </c:dLbl>
            <c:dLbl>
              <c:idx val="2"/>
              <c:layout>
                <c:manualLayout>
                  <c:x val="0.18936396475335077"/>
                  <c:y val="9.398695952875625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1618-4165-85E9-DD09B5887039}"/>
                </c:ext>
              </c:extLst>
            </c:dLbl>
            <c:dLbl>
              <c:idx val="3"/>
              <c:layout>
                <c:manualLayout>
                  <c:x val="-7.9955535351982521E-2"/>
                  <c:y val="-0.13519367756114917"/>
                </c:manualLayout>
              </c:layout>
              <c:tx>
                <c:rich>
                  <a:bodyPr/>
                  <a:lstStyle/>
                  <a:p>
                    <a:fld id="{A865A173-2E34-9F44-B1CB-98AC6AE8508E}" type="CATEGORYNAME">
                      <a:rPr lang="en-US"/>
                      <a:pPr/>
                      <a:t>[CATEGORY NAME]</a:t>
                    </a:fld>
                    <a:r>
                      <a:rPr lang="en-US" baseline="0"/>
                      <a:t>
</a:t>
                    </a:r>
                    <a:fld id="{09E7C1D8-C151-0941-9139-5E849A2D09C3}" type="VALUE">
                      <a:rPr lang="en-US" baseline="0" smtClean="0"/>
                      <a:pPr/>
                      <a:t>[VALUE]</a:t>
                    </a:fld>
                    <a:r>
                      <a:rPr lang="en-US" baseline="0"/>
                      <a:t> </a:t>
                    </a: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618-4165-85E9-DD09B5887039}"/>
                </c:ext>
              </c:extLst>
            </c:dLbl>
            <c:dLbl>
              <c:idx val="4"/>
              <c:layout>
                <c:manualLayout>
                  <c:x val="-1.5316074416880916E-3"/>
                  <c:y val="4.53048876370877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1618-4165-85E9-DD09B5887039}"/>
                </c:ext>
              </c:extLst>
            </c:dLbl>
            <c:dLbl>
              <c:idx val="5"/>
              <c:layout>
                <c:manualLayout>
                  <c:x val="1.311522036006459E-2"/>
                  <c:y val="0.166933717252629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2132720477628581"/>
                      <c:h val="0.1454795391800015"/>
                    </c:manualLayout>
                  </c15:layout>
                </c:ext>
                <c:ext xmlns:c16="http://schemas.microsoft.com/office/drawing/2014/chart" uri="{C3380CC4-5D6E-409C-BE32-E72D297353CC}">
                  <c16:uniqueId val="{0000000B-1618-4165-85E9-DD09B5887039}"/>
                </c:ext>
              </c:extLst>
            </c:dLbl>
            <c:dLbl>
              <c:idx val="6"/>
              <c:layout>
                <c:manualLayout>
                  <c:x val="-0.15199782666981151"/>
                  <c:y val="0.1130920987630269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1618-4165-85E9-DD09B5887039}"/>
                </c:ext>
              </c:extLst>
            </c:dLbl>
            <c:dLbl>
              <c:idx val="7"/>
              <c:layout>
                <c:manualLayout>
                  <c:x val="6.6546263611679937E-2"/>
                  <c:y val="2.913512805088579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1618-4165-85E9-DD09B588703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Other Operating</c:v>
                </c:pt>
                <c:pt idx="1">
                  <c:v>Farebox</c:v>
                </c:pt>
                <c:pt idx="2">
                  <c:v>Property Taxes</c:v>
                </c:pt>
                <c:pt idx="3">
                  <c:v>Sales Taxes</c:v>
                </c:pt>
                <c:pt idx="4">
                  <c:v>STA (Diesel Sales Tax)</c:v>
                </c:pt>
                <c:pt idx="5">
                  <c:v>RM2 (Bridge Tolls)</c:v>
                </c:pt>
                <c:pt idx="6">
                  <c:v>Other Subsidies</c:v>
                </c:pt>
                <c:pt idx="7">
                  <c:v>CARES Act</c:v>
                </c:pt>
              </c:strCache>
            </c:strRef>
          </c:cat>
          <c:val>
            <c:numRef>
              <c:f>Sheet1!$B$2:$B$9</c:f>
              <c:numCache>
                <c:formatCode>0%</c:formatCode>
                <c:ptCount val="8"/>
                <c:pt idx="0">
                  <c:v>4.1000000000000002E-2</c:v>
                </c:pt>
                <c:pt idx="1">
                  <c:v>5.7000000000000002E-2</c:v>
                </c:pt>
                <c:pt idx="2">
                  <c:v>0.311</c:v>
                </c:pt>
                <c:pt idx="3">
                  <c:v>0.30099999999999999</c:v>
                </c:pt>
                <c:pt idx="4">
                  <c:v>4.3999999999999997E-2</c:v>
                </c:pt>
                <c:pt idx="5">
                  <c:v>1.7999999999999999E-2</c:v>
                </c:pt>
                <c:pt idx="6">
                  <c:v>4.3999999999999997E-2</c:v>
                </c:pt>
                <c:pt idx="7">
                  <c:v>0.183</c:v>
                </c:pt>
              </c:numCache>
            </c:numRef>
          </c:val>
          <c:extLst>
            <c:ext xmlns:c16="http://schemas.microsoft.com/office/drawing/2014/chart" uri="{C3380CC4-5D6E-409C-BE32-E72D297353CC}">
              <c16:uniqueId val="{00000010-1618-4165-85E9-DD09B5887039}"/>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84"/>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248748558340066E-2"/>
          <c:y val="0.12347597723372558"/>
          <c:w val="0.86773198438364485"/>
          <c:h val="0.79309404898280755"/>
        </c:manualLayout>
      </c:layout>
      <c:pie3DChart>
        <c:varyColors val="1"/>
        <c:ser>
          <c:idx val="0"/>
          <c:order val="0"/>
          <c:tx>
            <c:strRef>
              <c:f>Sheet1!$B$1</c:f>
              <c:strCache>
                <c:ptCount val="1"/>
                <c:pt idx="0">
                  <c:v>Revenue Sources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C32-934B-9703-02EF24E6164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C32-934B-9703-02EF24E6164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C32-934B-9703-02EF24E61640}"/>
              </c:ext>
            </c:extLst>
          </c:dPt>
          <c:dPt>
            <c:idx val="3"/>
            <c:bubble3D val="0"/>
            <c:explosion val="1"/>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C32-934B-9703-02EF24E6164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C32-934B-9703-02EF24E6164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C32-934B-9703-02EF24E61640}"/>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C32-934B-9703-02EF24E61640}"/>
              </c:ext>
            </c:extLst>
          </c:dPt>
          <c:dLbls>
            <c:dLbl>
              <c:idx val="0"/>
              <c:layout>
                <c:manualLayout>
                  <c:x val="-7.5725472752144404E-2"/>
                  <c:y val="-5.6712836139875848E-3"/>
                </c:manualLayout>
              </c:layout>
              <c:tx>
                <c:rich>
                  <a:bodyPr/>
                  <a:lstStyle/>
                  <a:p>
                    <a:fld id="{CB5FC559-A901-4441-A082-B662CE2674D7}" type="CELLRANGE">
                      <a:rPr lang="en-US"/>
                      <a:pPr/>
                      <a:t>[CELLRANGE]</a:t>
                    </a:fld>
                    <a:endParaRPr lang="en-US" baseline="0"/>
                  </a:p>
                  <a:p>
                    <a:fld id="{64348C55-C6A9-4E37-BA29-CA5D39E11E33}"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DC32-934B-9703-02EF24E61640}"/>
                </c:ext>
              </c:extLst>
            </c:dLbl>
            <c:dLbl>
              <c:idx val="1"/>
              <c:layout>
                <c:manualLayout>
                  <c:x val="-1.4967297815267273E-2"/>
                  <c:y val="6.6474181253676819E-3"/>
                </c:manualLayout>
              </c:layout>
              <c:tx>
                <c:rich>
                  <a:bodyPr/>
                  <a:lstStyle/>
                  <a:p>
                    <a:fld id="{143DF192-7244-4FB9-AAA7-5EA2371BB8ED}" type="CELLRANGE">
                      <a:rPr lang="en-US"/>
                      <a:pPr/>
                      <a:t>[CELLRANGE]</a:t>
                    </a:fld>
                    <a:endParaRPr lang="en-US" baseline="0"/>
                  </a:p>
                  <a:p>
                    <a:fld id="{6088838D-27C3-4664-B70A-29D746183137}"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DC32-934B-9703-02EF24E61640}"/>
                </c:ext>
              </c:extLst>
            </c:dLbl>
            <c:dLbl>
              <c:idx val="2"/>
              <c:layout>
                <c:manualLayout>
                  <c:x val="0.21135961497932781"/>
                  <c:y val="7.3782651809121899E-2"/>
                </c:manualLayout>
              </c:layout>
              <c:tx>
                <c:rich>
                  <a:bodyPr/>
                  <a:lstStyle/>
                  <a:p>
                    <a:fld id="{70254034-2153-4CE3-BF53-BAE4898D8584}" type="CELLRANGE">
                      <a:rPr lang="en-US"/>
                      <a:pPr/>
                      <a:t>[CELLRANGE]</a:t>
                    </a:fld>
                    <a:endParaRPr lang="en-US" baseline="0"/>
                  </a:p>
                  <a:p>
                    <a:fld id="{81074F66-F339-41B2-A34F-6B8C67F088CA}"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DC32-934B-9703-02EF24E61640}"/>
                </c:ext>
              </c:extLst>
            </c:dLbl>
            <c:dLbl>
              <c:idx val="3"/>
              <c:layout>
                <c:manualLayout>
                  <c:x val="-0.16492115115241554"/>
                  <c:y val="-0.14238557297113194"/>
                </c:manualLayout>
              </c:layout>
              <c:tx>
                <c:rich>
                  <a:bodyPr/>
                  <a:lstStyle/>
                  <a:p>
                    <a:fld id="{38A17139-3F15-482D-B7B1-7230A5B417FB}" type="CELLRANGE">
                      <a:rPr lang="en-US"/>
                      <a:pPr/>
                      <a:t>[CELLRANGE]</a:t>
                    </a:fld>
                    <a:endParaRPr lang="en-US" baseline="0"/>
                  </a:p>
                  <a:p>
                    <a:fld id="{1B5A4DEB-BC16-4BD8-A570-C2FF0EC45378}"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DC32-934B-9703-02EF24E61640}"/>
                </c:ext>
              </c:extLst>
            </c:dLbl>
            <c:dLbl>
              <c:idx val="4"/>
              <c:layout>
                <c:manualLayout>
                  <c:x val="8.575288736173764E-2"/>
                  <c:y val="-5.3729856510891946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fld id="{60282168-7EAF-4B71-8CF7-0EB35C37C3A5}" type="CELLRANGE">
                      <a:rPr lang="en-US"/>
                      <a:pPr>
                        <a:defRPr sz="1400" b="1"/>
                      </a:pPr>
                      <a:t>[CELLRANGE]</a:t>
                    </a:fld>
                    <a:endParaRPr lang="en-US" baseline="0"/>
                  </a:p>
                  <a:p>
                    <a:pPr>
                      <a:defRPr sz="1400" b="1"/>
                    </a:pPr>
                    <a:fld id="{BB74EEF4-4E5B-43DA-A43F-930ADB8C623C}" type="VALUE">
                      <a:rPr lang="en-US"/>
                      <a:pPr>
                        <a:defRPr sz="14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1097803383123925"/>
                      <c:h val="0.13635422656699253"/>
                    </c:manualLayout>
                  </c15:layout>
                  <c15:dlblFieldTable/>
                  <c15:showDataLabelsRange val="1"/>
                </c:ext>
                <c:ext xmlns:c16="http://schemas.microsoft.com/office/drawing/2014/chart" uri="{C3380CC4-5D6E-409C-BE32-E72D297353CC}">
                  <c16:uniqueId val="{00000009-DC32-934B-9703-02EF24E61640}"/>
                </c:ext>
              </c:extLst>
            </c:dLbl>
            <c:dLbl>
              <c:idx val="5"/>
              <c:layout>
                <c:manualLayout>
                  <c:x val="-7.2682123445435972E-3"/>
                  <c:y val="3.92887576804480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fld id="{B72709E2-0267-4C83-9568-5191D4AE1297}" type="CELLRANGE">
                      <a:rPr lang="en-US" sz="1400" b="1"/>
                      <a:pPr>
                        <a:defRPr sz="1400" b="1"/>
                      </a:pPr>
                      <a:t>[CELLRANGE]</a:t>
                    </a:fld>
                    <a:endParaRPr lang="en-US" sz="1400" b="1" baseline="0"/>
                  </a:p>
                  <a:p>
                    <a:pPr>
                      <a:defRPr sz="1400" b="1"/>
                    </a:pPr>
                    <a:fld id="{FB990FE2-D5A4-496B-8E0E-41F8BE9E36C4}" type="VALUE">
                      <a:rPr lang="en-US" sz="1400" b="1"/>
                      <a:pPr>
                        <a:defRPr sz="14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4121379718454064"/>
                      <c:h val="0.13272828533006117"/>
                    </c:manualLayout>
                  </c15:layout>
                  <c15:dlblFieldTable/>
                  <c15:showDataLabelsRange val="1"/>
                </c:ext>
                <c:ext xmlns:c16="http://schemas.microsoft.com/office/drawing/2014/chart" uri="{C3380CC4-5D6E-409C-BE32-E72D297353CC}">
                  <c16:uniqueId val="{0000000B-DC32-934B-9703-02EF24E61640}"/>
                </c:ext>
              </c:extLst>
            </c:dLbl>
            <c:dLbl>
              <c:idx val="6"/>
              <c:layout>
                <c:manualLayout>
                  <c:x val="-8.6788607620835109E-2"/>
                  <c:y val="4.3288884461610208E-2"/>
                </c:manualLayout>
              </c:layout>
              <c:tx>
                <c:rich>
                  <a:bodyPr/>
                  <a:lstStyle/>
                  <a:p>
                    <a:fld id="{EA1A277E-A4DC-441E-87EA-602C2807A782}" type="CELLRANGE">
                      <a:rPr lang="en-US"/>
                      <a:pPr/>
                      <a:t>[CELLRANGE]</a:t>
                    </a:fld>
                    <a:endParaRPr lang="en-US" baseline="0"/>
                  </a:p>
                  <a:p>
                    <a:fld id="{8120664A-F25E-4C9D-85D6-9FE9E0BDFFC5}"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DC32-934B-9703-02EF24E6164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Other Operating</c:v>
                </c:pt>
                <c:pt idx="1">
                  <c:v>Farebox</c:v>
                </c:pt>
                <c:pt idx="2">
                  <c:v>Property Taxes</c:v>
                </c:pt>
                <c:pt idx="3">
                  <c:v>Sales Taxes</c:v>
                </c:pt>
                <c:pt idx="4">
                  <c:v>STA (Diesel Sales Tax)</c:v>
                </c:pt>
                <c:pt idx="5">
                  <c:v>RM2 (Bridge Tolls)</c:v>
                </c:pt>
                <c:pt idx="6">
                  <c:v>Other Subsidies</c:v>
                </c:pt>
              </c:strCache>
            </c:strRef>
          </c:cat>
          <c:val>
            <c:numRef>
              <c:f>Sheet1!$B$2:$B$8</c:f>
              <c:numCache>
                <c:formatCode>0%</c:formatCode>
                <c:ptCount val="7"/>
                <c:pt idx="0">
                  <c:v>4.1000000000000002E-2</c:v>
                </c:pt>
                <c:pt idx="1">
                  <c:v>0.126</c:v>
                </c:pt>
                <c:pt idx="2">
                  <c:v>0.307</c:v>
                </c:pt>
                <c:pt idx="3">
                  <c:v>0.41899999999999998</c:v>
                </c:pt>
                <c:pt idx="4">
                  <c:v>5.8000000000000003E-2</c:v>
                </c:pt>
                <c:pt idx="5">
                  <c:v>2.8000000000000001E-2</c:v>
                </c:pt>
                <c:pt idx="6">
                  <c:v>2.1000000000000001E-2</c:v>
                </c:pt>
              </c:numCache>
            </c:numRef>
          </c:val>
          <c:extLst>
            <c:ext xmlns:c15="http://schemas.microsoft.com/office/drawing/2012/chart" uri="{02D57815-91ED-43cb-92C2-25804820EDAC}">
              <c15:datalabelsRange>
                <c15:f>Sheet1!$A$2:$A$8</c15:f>
                <c15:dlblRangeCache>
                  <c:ptCount val="7"/>
                  <c:pt idx="0">
                    <c:v>Other Operating</c:v>
                  </c:pt>
                  <c:pt idx="1">
                    <c:v>Farebox</c:v>
                  </c:pt>
                  <c:pt idx="2">
                    <c:v>Property Taxes</c:v>
                  </c:pt>
                  <c:pt idx="3">
                    <c:v>Sales Taxes</c:v>
                  </c:pt>
                  <c:pt idx="4">
                    <c:v>STA (Diesel Sales Tax)</c:v>
                  </c:pt>
                  <c:pt idx="5">
                    <c:v>RM2 (Bridge Tolls)</c:v>
                  </c:pt>
                  <c:pt idx="6">
                    <c:v>Other Subsidies</c:v>
                  </c:pt>
                </c15:dlblRangeCache>
              </c15:datalabelsRange>
            </c:ext>
            <c:ext xmlns:c16="http://schemas.microsoft.com/office/drawing/2014/chart" uri="{C3380CC4-5D6E-409C-BE32-E72D297353CC}">
              <c16:uniqueId val="{0000000E-DC32-934B-9703-02EF24E61640}"/>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ata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4.svg"/><Relationship Id="rId1" Type="http://schemas.openxmlformats.org/officeDocument/2006/relationships/image" Target="../media/image33.png"/><Relationship Id="rId6" Type="http://schemas.openxmlformats.org/officeDocument/2006/relationships/image" Target="../media/image28.svg"/><Relationship Id="rId5" Type="http://schemas.openxmlformats.org/officeDocument/2006/relationships/image" Target="../media/image35.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52.png"/><Relationship Id="rId6" Type="http://schemas.openxmlformats.org/officeDocument/2006/relationships/image" Target="../media/image45.svg"/><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5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3DD0D6-3F31-4977-9F5E-A66B626C07D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178CFBE-647B-4D27-A5FC-493CA2016A11}">
      <dgm:prSet/>
      <dgm:spPr/>
      <dgm:t>
        <a:bodyPr/>
        <a:lstStyle/>
        <a:p>
          <a:pPr>
            <a:lnSpc>
              <a:spcPct val="100000"/>
            </a:lnSpc>
          </a:pPr>
          <a:r>
            <a:rPr lang="en-US">
              <a:latin typeface="Futura PT Medium" panose="020B0604020202020204" charset="0"/>
            </a:rPr>
            <a:t>Physical distancing on buses</a:t>
          </a:r>
        </a:p>
      </dgm:t>
    </dgm:pt>
    <dgm:pt modelId="{048B9DA4-AB43-41CD-9DBD-D0F4587AB1DE}" type="parTrans" cxnId="{15D881ED-A432-4DE8-AF20-45474157F34C}">
      <dgm:prSet/>
      <dgm:spPr/>
      <dgm:t>
        <a:bodyPr/>
        <a:lstStyle/>
        <a:p>
          <a:endParaRPr lang="en-US">
            <a:latin typeface="Futura PT Medium" panose="020B0604020202020204" charset="0"/>
          </a:endParaRPr>
        </a:p>
      </dgm:t>
    </dgm:pt>
    <dgm:pt modelId="{AA11BD55-EA00-412D-80EE-B754DA0A5097}" type="sibTrans" cxnId="{15D881ED-A432-4DE8-AF20-45474157F34C}">
      <dgm:prSet/>
      <dgm:spPr/>
      <dgm:t>
        <a:bodyPr/>
        <a:lstStyle/>
        <a:p>
          <a:endParaRPr lang="en-US">
            <a:latin typeface="Futura PT Medium" panose="020B0604020202020204" charset="0"/>
          </a:endParaRPr>
        </a:p>
      </dgm:t>
    </dgm:pt>
    <dgm:pt modelId="{93DE4BA4-12F1-44C8-AC11-0AE6043ED176}">
      <dgm:prSet/>
      <dgm:spPr/>
      <dgm:t>
        <a:bodyPr/>
        <a:lstStyle/>
        <a:p>
          <a:pPr>
            <a:lnSpc>
              <a:spcPct val="100000"/>
            </a:lnSpc>
          </a:pPr>
          <a:r>
            <a:rPr lang="en-US">
              <a:latin typeface="Futura PT Medium" panose="020B0604020202020204" charset="0"/>
            </a:rPr>
            <a:t>Re-opening of schools</a:t>
          </a:r>
        </a:p>
      </dgm:t>
    </dgm:pt>
    <dgm:pt modelId="{4CD93534-A4EC-4447-937E-60FE7F65A7E9}" type="parTrans" cxnId="{6F2090D8-FA55-4184-8822-A7FB014C335D}">
      <dgm:prSet/>
      <dgm:spPr/>
      <dgm:t>
        <a:bodyPr/>
        <a:lstStyle/>
        <a:p>
          <a:endParaRPr lang="en-US">
            <a:latin typeface="Futura PT Medium" panose="020B0604020202020204" charset="0"/>
          </a:endParaRPr>
        </a:p>
      </dgm:t>
    </dgm:pt>
    <dgm:pt modelId="{E850F895-3582-41D7-B03E-A19F8244F572}" type="sibTrans" cxnId="{6F2090D8-FA55-4184-8822-A7FB014C335D}">
      <dgm:prSet/>
      <dgm:spPr/>
      <dgm:t>
        <a:bodyPr/>
        <a:lstStyle/>
        <a:p>
          <a:endParaRPr lang="en-US">
            <a:latin typeface="Futura PT Medium" panose="020B0604020202020204" charset="0"/>
          </a:endParaRPr>
        </a:p>
      </dgm:t>
    </dgm:pt>
    <dgm:pt modelId="{961FBD03-2F87-4BF5-B50D-1F175BDC5EE8}">
      <dgm:prSet/>
      <dgm:spPr/>
      <dgm:t>
        <a:bodyPr/>
        <a:lstStyle/>
        <a:p>
          <a:pPr>
            <a:lnSpc>
              <a:spcPct val="100000"/>
            </a:lnSpc>
          </a:pPr>
          <a:r>
            <a:rPr lang="en-US">
              <a:latin typeface="Futura PT Medium" panose="020B0604020202020204" charset="0"/>
            </a:rPr>
            <a:t>Commuter ridership demand</a:t>
          </a:r>
        </a:p>
      </dgm:t>
    </dgm:pt>
    <dgm:pt modelId="{C421A19A-8D72-405A-B9D9-BCD394981695}" type="parTrans" cxnId="{2FA98EB3-E037-4A36-9C1E-110E9FE0C411}">
      <dgm:prSet/>
      <dgm:spPr/>
      <dgm:t>
        <a:bodyPr/>
        <a:lstStyle/>
        <a:p>
          <a:endParaRPr lang="en-US">
            <a:latin typeface="Futura PT Medium" panose="020B0604020202020204" charset="0"/>
          </a:endParaRPr>
        </a:p>
      </dgm:t>
    </dgm:pt>
    <dgm:pt modelId="{39D5DA93-44DE-4587-A589-19AAE24B4484}" type="sibTrans" cxnId="{2FA98EB3-E037-4A36-9C1E-110E9FE0C411}">
      <dgm:prSet/>
      <dgm:spPr/>
      <dgm:t>
        <a:bodyPr/>
        <a:lstStyle/>
        <a:p>
          <a:endParaRPr lang="en-US">
            <a:latin typeface="Futura PT Medium" panose="020B0604020202020204" charset="0"/>
          </a:endParaRPr>
        </a:p>
      </dgm:t>
    </dgm:pt>
    <dgm:pt modelId="{29687F17-817B-4FC6-868D-7E13BD3B11C5}">
      <dgm:prSet/>
      <dgm:spPr/>
      <dgm:t>
        <a:bodyPr/>
        <a:lstStyle/>
        <a:p>
          <a:pPr>
            <a:lnSpc>
              <a:spcPct val="100000"/>
            </a:lnSpc>
          </a:pPr>
          <a:r>
            <a:rPr lang="en-US">
              <a:latin typeface="Futura PT Medium" panose="020B0604020202020204" charset="0"/>
            </a:rPr>
            <a:t>Traffic conditions</a:t>
          </a:r>
        </a:p>
      </dgm:t>
    </dgm:pt>
    <dgm:pt modelId="{B4A3ED4D-EEE9-446F-8343-EF7F27E812C6}" type="parTrans" cxnId="{D3FB8114-D8BC-4998-8912-CD3E90D79D0D}">
      <dgm:prSet/>
      <dgm:spPr/>
      <dgm:t>
        <a:bodyPr/>
        <a:lstStyle/>
        <a:p>
          <a:endParaRPr lang="en-US">
            <a:latin typeface="Futura PT Medium" panose="020B0604020202020204" charset="0"/>
          </a:endParaRPr>
        </a:p>
      </dgm:t>
    </dgm:pt>
    <dgm:pt modelId="{724E0B38-3BA9-49A5-9D7C-9B8C32A14E85}" type="sibTrans" cxnId="{D3FB8114-D8BC-4998-8912-CD3E90D79D0D}">
      <dgm:prSet/>
      <dgm:spPr/>
      <dgm:t>
        <a:bodyPr/>
        <a:lstStyle/>
        <a:p>
          <a:endParaRPr lang="en-US">
            <a:latin typeface="Futura PT Medium" panose="020B0604020202020204" charset="0"/>
          </a:endParaRPr>
        </a:p>
      </dgm:t>
    </dgm:pt>
    <dgm:pt modelId="{C930D1A0-4F35-4C23-BF45-6CD8B0176CCD}">
      <dgm:prSet/>
      <dgm:spPr/>
      <dgm:t>
        <a:bodyPr/>
        <a:lstStyle/>
        <a:p>
          <a:pPr>
            <a:lnSpc>
              <a:spcPct val="100000"/>
            </a:lnSpc>
          </a:pPr>
          <a:r>
            <a:rPr lang="en-US">
              <a:latin typeface="Futura PT Medium" panose="020B0604020202020204" charset="0"/>
            </a:rPr>
            <a:t>Long lead time to implement service changes</a:t>
          </a:r>
        </a:p>
      </dgm:t>
    </dgm:pt>
    <dgm:pt modelId="{7317E844-DB7F-4411-9EF1-908A339721DC}" type="parTrans" cxnId="{995C6CCA-D40D-4157-8717-EE16C1B6278A}">
      <dgm:prSet/>
      <dgm:spPr/>
      <dgm:t>
        <a:bodyPr/>
        <a:lstStyle/>
        <a:p>
          <a:endParaRPr lang="en-US">
            <a:latin typeface="Futura PT Medium" panose="020B0604020202020204" charset="0"/>
          </a:endParaRPr>
        </a:p>
      </dgm:t>
    </dgm:pt>
    <dgm:pt modelId="{3F2D2B95-FE9F-4DCA-AB1C-EE0208AAF5BC}" type="sibTrans" cxnId="{995C6CCA-D40D-4157-8717-EE16C1B6278A}">
      <dgm:prSet/>
      <dgm:spPr/>
      <dgm:t>
        <a:bodyPr/>
        <a:lstStyle/>
        <a:p>
          <a:endParaRPr lang="en-US">
            <a:latin typeface="Futura PT Medium" panose="020B0604020202020204" charset="0"/>
          </a:endParaRPr>
        </a:p>
      </dgm:t>
    </dgm:pt>
    <dgm:pt modelId="{6806E095-0632-4F2A-B8BE-0ABD646AD885}" type="pres">
      <dgm:prSet presAssocID="{A63DD0D6-3F31-4977-9F5E-A66B626C07DC}" presName="root" presStyleCnt="0">
        <dgm:presLayoutVars>
          <dgm:dir/>
          <dgm:resizeHandles val="exact"/>
        </dgm:presLayoutVars>
      </dgm:prSet>
      <dgm:spPr/>
    </dgm:pt>
    <dgm:pt modelId="{A0088A89-7701-4D9E-82D1-3CA369E44CB3}" type="pres">
      <dgm:prSet presAssocID="{1178CFBE-647B-4D27-A5FC-493CA2016A11}" presName="compNode" presStyleCnt="0"/>
      <dgm:spPr/>
    </dgm:pt>
    <dgm:pt modelId="{5618D3B0-518A-400E-84EB-11544910F099}" type="pres">
      <dgm:prSet presAssocID="{1178CFBE-647B-4D27-A5FC-493CA2016A11}" presName="bgRect" presStyleLbl="bgShp" presStyleIdx="0" presStyleCnt="5"/>
      <dgm:spPr/>
    </dgm:pt>
    <dgm:pt modelId="{34892B77-AA5D-4B4B-A8B5-66240C7F2BB4}" type="pres">
      <dgm:prSet presAssocID="{1178CFBE-647B-4D27-A5FC-493CA2016A1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3C8B1E64-CC9A-4759-BA78-E69ED398692E}" type="pres">
      <dgm:prSet presAssocID="{1178CFBE-647B-4D27-A5FC-493CA2016A11}" presName="spaceRect" presStyleCnt="0"/>
      <dgm:spPr/>
    </dgm:pt>
    <dgm:pt modelId="{02C12416-AB88-44C5-9D46-EE9A33DDDD62}" type="pres">
      <dgm:prSet presAssocID="{1178CFBE-647B-4D27-A5FC-493CA2016A11}" presName="parTx" presStyleLbl="revTx" presStyleIdx="0" presStyleCnt="5">
        <dgm:presLayoutVars>
          <dgm:chMax val="0"/>
          <dgm:chPref val="0"/>
        </dgm:presLayoutVars>
      </dgm:prSet>
      <dgm:spPr/>
    </dgm:pt>
    <dgm:pt modelId="{82794C70-C07A-467C-9461-6CABC6AD30D4}" type="pres">
      <dgm:prSet presAssocID="{AA11BD55-EA00-412D-80EE-B754DA0A5097}" presName="sibTrans" presStyleCnt="0"/>
      <dgm:spPr/>
    </dgm:pt>
    <dgm:pt modelId="{629F6A12-1AFB-49C4-9BAD-3AA147087AB6}" type="pres">
      <dgm:prSet presAssocID="{93DE4BA4-12F1-44C8-AC11-0AE6043ED176}" presName="compNode" presStyleCnt="0"/>
      <dgm:spPr/>
    </dgm:pt>
    <dgm:pt modelId="{4D335B51-9018-40C9-A40E-6B4BA1CB63E5}" type="pres">
      <dgm:prSet presAssocID="{93DE4BA4-12F1-44C8-AC11-0AE6043ED176}" presName="bgRect" presStyleLbl="bgShp" presStyleIdx="1" presStyleCnt="5"/>
      <dgm:spPr/>
    </dgm:pt>
    <dgm:pt modelId="{B3F3D4F4-7672-4279-A052-53B72C9F9BF3}" type="pres">
      <dgm:prSet presAssocID="{93DE4BA4-12F1-44C8-AC11-0AE6043ED176}"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assroom"/>
        </a:ext>
      </dgm:extLst>
    </dgm:pt>
    <dgm:pt modelId="{845D03D1-B8A0-4128-ACB0-E260FFB30792}" type="pres">
      <dgm:prSet presAssocID="{93DE4BA4-12F1-44C8-AC11-0AE6043ED176}" presName="spaceRect" presStyleCnt="0"/>
      <dgm:spPr/>
    </dgm:pt>
    <dgm:pt modelId="{B44CE946-40C5-41AF-AA9D-7D1183FFCDD9}" type="pres">
      <dgm:prSet presAssocID="{93DE4BA4-12F1-44C8-AC11-0AE6043ED176}" presName="parTx" presStyleLbl="revTx" presStyleIdx="1" presStyleCnt="5">
        <dgm:presLayoutVars>
          <dgm:chMax val="0"/>
          <dgm:chPref val="0"/>
        </dgm:presLayoutVars>
      </dgm:prSet>
      <dgm:spPr/>
    </dgm:pt>
    <dgm:pt modelId="{574CB433-6715-410D-A542-56A4AD47B4C4}" type="pres">
      <dgm:prSet presAssocID="{E850F895-3582-41D7-B03E-A19F8244F572}" presName="sibTrans" presStyleCnt="0"/>
      <dgm:spPr/>
    </dgm:pt>
    <dgm:pt modelId="{315F202B-8563-4347-8369-AE9AEAA6D2DA}" type="pres">
      <dgm:prSet presAssocID="{961FBD03-2F87-4BF5-B50D-1F175BDC5EE8}" presName="compNode" presStyleCnt="0"/>
      <dgm:spPr/>
    </dgm:pt>
    <dgm:pt modelId="{79483831-E9D4-42D4-9F32-E6A70A758F99}" type="pres">
      <dgm:prSet presAssocID="{961FBD03-2F87-4BF5-B50D-1F175BDC5EE8}" presName="bgRect" presStyleLbl="bgShp" presStyleIdx="2" presStyleCnt="5"/>
      <dgm:spPr/>
    </dgm:pt>
    <dgm:pt modelId="{0B069BD5-C0C4-4D07-9475-76C1D373D5B5}" type="pres">
      <dgm:prSet presAssocID="{961FBD03-2F87-4BF5-B50D-1F175BDC5EE8}"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siness Growth"/>
        </a:ext>
      </dgm:extLst>
    </dgm:pt>
    <dgm:pt modelId="{551B3961-3B23-4CB1-BA89-534D400484FE}" type="pres">
      <dgm:prSet presAssocID="{961FBD03-2F87-4BF5-B50D-1F175BDC5EE8}" presName="spaceRect" presStyleCnt="0"/>
      <dgm:spPr/>
    </dgm:pt>
    <dgm:pt modelId="{8A26D2A3-67F6-4D59-B50B-1172DC90BEAF}" type="pres">
      <dgm:prSet presAssocID="{961FBD03-2F87-4BF5-B50D-1F175BDC5EE8}" presName="parTx" presStyleLbl="revTx" presStyleIdx="2" presStyleCnt="5">
        <dgm:presLayoutVars>
          <dgm:chMax val="0"/>
          <dgm:chPref val="0"/>
        </dgm:presLayoutVars>
      </dgm:prSet>
      <dgm:spPr/>
    </dgm:pt>
    <dgm:pt modelId="{935E585D-1477-49C1-8060-3715322F92FC}" type="pres">
      <dgm:prSet presAssocID="{39D5DA93-44DE-4587-A589-19AAE24B4484}" presName="sibTrans" presStyleCnt="0"/>
      <dgm:spPr/>
    </dgm:pt>
    <dgm:pt modelId="{DB665CF0-8E82-4640-8BB7-AC2A37AE0F73}" type="pres">
      <dgm:prSet presAssocID="{29687F17-817B-4FC6-868D-7E13BD3B11C5}" presName="compNode" presStyleCnt="0"/>
      <dgm:spPr/>
    </dgm:pt>
    <dgm:pt modelId="{9DC6155D-38A3-4BDA-905E-62AD8E793423}" type="pres">
      <dgm:prSet presAssocID="{29687F17-817B-4FC6-868D-7E13BD3B11C5}" presName="bgRect" presStyleLbl="bgShp" presStyleIdx="3" presStyleCnt="5"/>
      <dgm:spPr/>
    </dgm:pt>
    <dgm:pt modelId="{BA5A1D7A-EAAE-4F5B-A283-A771900DAF48}" type="pres">
      <dgm:prSet presAssocID="{29687F17-817B-4FC6-868D-7E13BD3B11C5}"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raffic light"/>
        </a:ext>
      </dgm:extLst>
    </dgm:pt>
    <dgm:pt modelId="{EA493539-C8D6-4D92-9519-4C224F7B8B45}" type="pres">
      <dgm:prSet presAssocID="{29687F17-817B-4FC6-868D-7E13BD3B11C5}" presName="spaceRect" presStyleCnt="0"/>
      <dgm:spPr/>
    </dgm:pt>
    <dgm:pt modelId="{63C2A4ED-9D30-4E07-9BBD-255DBE4CF562}" type="pres">
      <dgm:prSet presAssocID="{29687F17-817B-4FC6-868D-7E13BD3B11C5}" presName="parTx" presStyleLbl="revTx" presStyleIdx="3" presStyleCnt="5">
        <dgm:presLayoutVars>
          <dgm:chMax val="0"/>
          <dgm:chPref val="0"/>
        </dgm:presLayoutVars>
      </dgm:prSet>
      <dgm:spPr/>
    </dgm:pt>
    <dgm:pt modelId="{109891B9-54C3-403A-AD5A-CCD1B42C4DB3}" type="pres">
      <dgm:prSet presAssocID="{724E0B38-3BA9-49A5-9D7C-9B8C32A14E85}" presName="sibTrans" presStyleCnt="0"/>
      <dgm:spPr/>
    </dgm:pt>
    <dgm:pt modelId="{26DA327F-F7A7-462C-B35F-FE364D78DBD8}" type="pres">
      <dgm:prSet presAssocID="{C930D1A0-4F35-4C23-BF45-6CD8B0176CCD}" presName="compNode" presStyleCnt="0"/>
      <dgm:spPr/>
    </dgm:pt>
    <dgm:pt modelId="{BD5B91BB-CE1F-4A85-A0EB-536204862DF5}" type="pres">
      <dgm:prSet presAssocID="{C930D1A0-4F35-4C23-BF45-6CD8B0176CCD}" presName="bgRect" presStyleLbl="bgShp" presStyleIdx="4" presStyleCnt="5"/>
      <dgm:spPr/>
    </dgm:pt>
    <dgm:pt modelId="{CD8A1206-C632-4815-99ED-0DB990A73FBF}" type="pres">
      <dgm:prSet presAssocID="{C930D1A0-4F35-4C23-BF45-6CD8B0176CC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37E63131-6472-4A3E-8715-56B513CBB161}" type="pres">
      <dgm:prSet presAssocID="{C930D1A0-4F35-4C23-BF45-6CD8B0176CCD}" presName="spaceRect" presStyleCnt="0"/>
      <dgm:spPr/>
    </dgm:pt>
    <dgm:pt modelId="{3CB3CE42-2D8B-4004-9F9F-6BE975123775}" type="pres">
      <dgm:prSet presAssocID="{C930D1A0-4F35-4C23-BF45-6CD8B0176CCD}" presName="parTx" presStyleLbl="revTx" presStyleIdx="4" presStyleCnt="5">
        <dgm:presLayoutVars>
          <dgm:chMax val="0"/>
          <dgm:chPref val="0"/>
        </dgm:presLayoutVars>
      </dgm:prSet>
      <dgm:spPr/>
    </dgm:pt>
  </dgm:ptLst>
  <dgm:cxnLst>
    <dgm:cxn modelId="{D3FB8114-D8BC-4998-8912-CD3E90D79D0D}" srcId="{A63DD0D6-3F31-4977-9F5E-A66B626C07DC}" destId="{29687F17-817B-4FC6-868D-7E13BD3B11C5}" srcOrd="3" destOrd="0" parTransId="{B4A3ED4D-EEE9-446F-8343-EF7F27E812C6}" sibTransId="{724E0B38-3BA9-49A5-9D7C-9B8C32A14E85}"/>
    <dgm:cxn modelId="{A060FC2C-3106-4188-98F5-6866C417A5FC}" type="presOf" srcId="{A63DD0D6-3F31-4977-9F5E-A66B626C07DC}" destId="{6806E095-0632-4F2A-B8BE-0ABD646AD885}" srcOrd="0" destOrd="0" presId="urn:microsoft.com/office/officeart/2018/2/layout/IconVerticalSolidList"/>
    <dgm:cxn modelId="{18C7A054-A194-4103-8C53-AFC3BA072212}" type="presOf" srcId="{961FBD03-2F87-4BF5-B50D-1F175BDC5EE8}" destId="{8A26D2A3-67F6-4D59-B50B-1172DC90BEAF}" srcOrd="0" destOrd="0" presId="urn:microsoft.com/office/officeart/2018/2/layout/IconVerticalSolidList"/>
    <dgm:cxn modelId="{ADD14E91-8D76-447B-8298-FC810AEA0512}" type="presOf" srcId="{29687F17-817B-4FC6-868D-7E13BD3B11C5}" destId="{63C2A4ED-9D30-4E07-9BBD-255DBE4CF562}" srcOrd="0" destOrd="0" presId="urn:microsoft.com/office/officeart/2018/2/layout/IconVerticalSolidList"/>
    <dgm:cxn modelId="{D652ECB2-52E2-4E8E-AEC2-F59D61FD931D}" type="presOf" srcId="{93DE4BA4-12F1-44C8-AC11-0AE6043ED176}" destId="{B44CE946-40C5-41AF-AA9D-7D1183FFCDD9}" srcOrd="0" destOrd="0" presId="urn:microsoft.com/office/officeart/2018/2/layout/IconVerticalSolidList"/>
    <dgm:cxn modelId="{2FA98EB3-E037-4A36-9C1E-110E9FE0C411}" srcId="{A63DD0D6-3F31-4977-9F5E-A66B626C07DC}" destId="{961FBD03-2F87-4BF5-B50D-1F175BDC5EE8}" srcOrd="2" destOrd="0" parTransId="{C421A19A-8D72-405A-B9D9-BCD394981695}" sibTransId="{39D5DA93-44DE-4587-A589-19AAE24B4484}"/>
    <dgm:cxn modelId="{995C6CCA-D40D-4157-8717-EE16C1B6278A}" srcId="{A63DD0D6-3F31-4977-9F5E-A66B626C07DC}" destId="{C930D1A0-4F35-4C23-BF45-6CD8B0176CCD}" srcOrd="4" destOrd="0" parTransId="{7317E844-DB7F-4411-9EF1-908A339721DC}" sibTransId="{3F2D2B95-FE9F-4DCA-AB1C-EE0208AAF5BC}"/>
    <dgm:cxn modelId="{6F2090D8-FA55-4184-8822-A7FB014C335D}" srcId="{A63DD0D6-3F31-4977-9F5E-A66B626C07DC}" destId="{93DE4BA4-12F1-44C8-AC11-0AE6043ED176}" srcOrd="1" destOrd="0" parTransId="{4CD93534-A4EC-4447-937E-60FE7F65A7E9}" sibTransId="{E850F895-3582-41D7-B03E-A19F8244F572}"/>
    <dgm:cxn modelId="{D7292EDA-6229-40CF-87E0-8ED9DA19C103}" type="presOf" srcId="{C930D1A0-4F35-4C23-BF45-6CD8B0176CCD}" destId="{3CB3CE42-2D8B-4004-9F9F-6BE975123775}" srcOrd="0" destOrd="0" presId="urn:microsoft.com/office/officeart/2018/2/layout/IconVerticalSolidList"/>
    <dgm:cxn modelId="{15D881ED-A432-4DE8-AF20-45474157F34C}" srcId="{A63DD0D6-3F31-4977-9F5E-A66B626C07DC}" destId="{1178CFBE-647B-4D27-A5FC-493CA2016A11}" srcOrd="0" destOrd="0" parTransId="{048B9DA4-AB43-41CD-9DBD-D0F4587AB1DE}" sibTransId="{AA11BD55-EA00-412D-80EE-B754DA0A5097}"/>
    <dgm:cxn modelId="{1A99A6FB-2615-4AE8-A9B0-FE0C5B78F003}" type="presOf" srcId="{1178CFBE-647B-4D27-A5FC-493CA2016A11}" destId="{02C12416-AB88-44C5-9D46-EE9A33DDDD62}" srcOrd="0" destOrd="0" presId="urn:microsoft.com/office/officeart/2018/2/layout/IconVerticalSolidList"/>
    <dgm:cxn modelId="{297BE357-EA84-44C8-B375-DCB45E11F555}" type="presParOf" srcId="{6806E095-0632-4F2A-B8BE-0ABD646AD885}" destId="{A0088A89-7701-4D9E-82D1-3CA369E44CB3}" srcOrd="0" destOrd="0" presId="urn:microsoft.com/office/officeart/2018/2/layout/IconVerticalSolidList"/>
    <dgm:cxn modelId="{31CD8D64-6810-40D0-BA94-619F34B740DF}" type="presParOf" srcId="{A0088A89-7701-4D9E-82D1-3CA369E44CB3}" destId="{5618D3B0-518A-400E-84EB-11544910F099}" srcOrd="0" destOrd="0" presId="urn:microsoft.com/office/officeart/2018/2/layout/IconVerticalSolidList"/>
    <dgm:cxn modelId="{2D802FD9-8D94-4BC7-ACEC-D7184D95ECE3}" type="presParOf" srcId="{A0088A89-7701-4D9E-82D1-3CA369E44CB3}" destId="{34892B77-AA5D-4B4B-A8B5-66240C7F2BB4}" srcOrd="1" destOrd="0" presId="urn:microsoft.com/office/officeart/2018/2/layout/IconVerticalSolidList"/>
    <dgm:cxn modelId="{B1E0661C-376F-4CAA-9E47-20919179A2B6}" type="presParOf" srcId="{A0088A89-7701-4D9E-82D1-3CA369E44CB3}" destId="{3C8B1E64-CC9A-4759-BA78-E69ED398692E}" srcOrd="2" destOrd="0" presId="urn:microsoft.com/office/officeart/2018/2/layout/IconVerticalSolidList"/>
    <dgm:cxn modelId="{C0FF3F60-55C0-4C37-B06E-E558369CC2DD}" type="presParOf" srcId="{A0088A89-7701-4D9E-82D1-3CA369E44CB3}" destId="{02C12416-AB88-44C5-9D46-EE9A33DDDD62}" srcOrd="3" destOrd="0" presId="urn:microsoft.com/office/officeart/2018/2/layout/IconVerticalSolidList"/>
    <dgm:cxn modelId="{0CC0CCF7-D140-4BAA-B6F6-EA6965A351CA}" type="presParOf" srcId="{6806E095-0632-4F2A-B8BE-0ABD646AD885}" destId="{82794C70-C07A-467C-9461-6CABC6AD30D4}" srcOrd="1" destOrd="0" presId="urn:microsoft.com/office/officeart/2018/2/layout/IconVerticalSolidList"/>
    <dgm:cxn modelId="{FFD4006D-44D8-4AD3-A06C-C70C80FDF038}" type="presParOf" srcId="{6806E095-0632-4F2A-B8BE-0ABD646AD885}" destId="{629F6A12-1AFB-49C4-9BAD-3AA147087AB6}" srcOrd="2" destOrd="0" presId="urn:microsoft.com/office/officeart/2018/2/layout/IconVerticalSolidList"/>
    <dgm:cxn modelId="{3433F01C-CD6D-466F-BE81-5772F1791956}" type="presParOf" srcId="{629F6A12-1AFB-49C4-9BAD-3AA147087AB6}" destId="{4D335B51-9018-40C9-A40E-6B4BA1CB63E5}" srcOrd="0" destOrd="0" presId="urn:microsoft.com/office/officeart/2018/2/layout/IconVerticalSolidList"/>
    <dgm:cxn modelId="{80A0C836-A3FD-479B-A76D-3DC526A1C728}" type="presParOf" srcId="{629F6A12-1AFB-49C4-9BAD-3AA147087AB6}" destId="{B3F3D4F4-7672-4279-A052-53B72C9F9BF3}" srcOrd="1" destOrd="0" presId="urn:microsoft.com/office/officeart/2018/2/layout/IconVerticalSolidList"/>
    <dgm:cxn modelId="{BBB7C20C-1D37-49F1-85E8-E89C4740024A}" type="presParOf" srcId="{629F6A12-1AFB-49C4-9BAD-3AA147087AB6}" destId="{845D03D1-B8A0-4128-ACB0-E260FFB30792}" srcOrd="2" destOrd="0" presId="urn:microsoft.com/office/officeart/2018/2/layout/IconVerticalSolidList"/>
    <dgm:cxn modelId="{C07B9E25-3851-4A9B-9224-FF11695AF422}" type="presParOf" srcId="{629F6A12-1AFB-49C4-9BAD-3AA147087AB6}" destId="{B44CE946-40C5-41AF-AA9D-7D1183FFCDD9}" srcOrd="3" destOrd="0" presId="urn:microsoft.com/office/officeart/2018/2/layout/IconVerticalSolidList"/>
    <dgm:cxn modelId="{9224B747-5316-41CC-A553-4C1C9FA69AA8}" type="presParOf" srcId="{6806E095-0632-4F2A-B8BE-0ABD646AD885}" destId="{574CB433-6715-410D-A542-56A4AD47B4C4}" srcOrd="3" destOrd="0" presId="urn:microsoft.com/office/officeart/2018/2/layout/IconVerticalSolidList"/>
    <dgm:cxn modelId="{508AD738-0100-4A3A-B1A3-373F6C650A12}" type="presParOf" srcId="{6806E095-0632-4F2A-B8BE-0ABD646AD885}" destId="{315F202B-8563-4347-8369-AE9AEAA6D2DA}" srcOrd="4" destOrd="0" presId="urn:microsoft.com/office/officeart/2018/2/layout/IconVerticalSolidList"/>
    <dgm:cxn modelId="{EDA8095E-EC42-44F1-9988-EF5A059B0CDB}" type="presParOf" srcId="{315F202B-8563-4347-8369-AE9AEAA6D2DA}" destId="{79483831-E9D4-42D4-9F32-E6A70A758F99}" srcOrd="0" destOrd="0" presId="urn:microsoft.com/office/officeart/2018/2/layout/IconVerticalSolidList"/>
    <dgm:cxn modelId="{F40CCA3F-C66F-4F65-B374-24BB5BD8FC36}" type="presParOf" srcId="{315F202B-8563-4347-8369-AE9AEAA6D2DA}" destId="{0B069BD5-C0C4-4D07-9475-76C1D373D5B5}" srcOrd="1" destOrd="0" presId="urn:microsoft.com/office/officeart/2018/2/layout/IconVerticalSolidList"/>
    <dgm:cxn modelId="{0E877860-F402-409E-A0D7-D33EA8D8F5F0}" type="presParOf" srcId="{315F202B-8563-4347-8369-AE9AEAA6D2DA}" destId="{551B3961-3B23-4CB1-BA89-534D400484FE}" srcOrd="2" destOrd="0" presId="urn:microsoft.com/office/officeart/2018/2/layout/IconVerticalSolidList"/>
    <dgm:cxn modelId="{69A54620-A9DE-4A17-B0E5-8B4B40F49D84}" type="presParOf" srcId="{315F202B-8563-4347-8369-AE9AEAA6D2DA}" destId="{8A26D2A3-67F6-4D59-B50B-1172DC90BEAF}" srcOrd="3" destOrd="0" presId="urn:microsoft.com/office/officeart/2018/2/layout/IconVerticalSolidList"/>
    <dgm:cxn modelId="{11CB5BD0-B30F-416E-95EB-42DBD2D7239D}" type="presParOf" srcId="{6806E095-0632-4F2A-B8BE-0ABD646AD885}" destId="{935E585D-1477-49C1-8060-3715322F92FC}" srcOrd="5" destOrd="0" presId="urn:microsoft.com/office/officeart/2018/2/layout/IconVerticalSolidList"/>
    <dgm:cxn modelId="{208314A4-2073-442C-8772-D7E38D1C0278}" type="presParOf" srcId="{6806E095-0632-4F2A-B8BE-0ABD646AD885}" destId="{DB665CF0-8E82-4640-8BB7-AC2A37AE0F73}" srcOrd="6" destOrd="0" presId="urn:microsoft.com/office/officeart/2018/2/layout/IconVerticalSolidList"/>
    <dgm:cxn modelId="{6B601E1B-2611-4D3C-B7D1-A5B7E4AD63BB}" type="presParOf" srcId="{DB665CF0-8E82-4640-8BB7-AC2A37AE0F73}" destId="{9DC6155D-38A3-4BDA-905E-62AD8E793423}" srcOrd="0" destOrd="0" presId="urn:microsoft.com/office/officeart/2018/2/layout/IconVerticalSolidList"/>
    <dgm:cxn modelId="{1954CDC6-2927-47EB-B6BD-7944C7506A3A}" type="presParOf" srcId="{DB665CF0-8E82-4640-8BB7-AC2A37AE0F73}" destId="{BA5A1D7A-EAAE-4F5B-A283-A771900DAF48}" srcOrd="1" destOrd="0" presId="urn:microsoft.com/office/officeart/2018/2/layout/IconVerticalSolidList"/>
    <dgm:cxn modelId="{B33B40CC-D780-4517-8FD2-7CAFF8699D1F}" type="presParOf" srcId="{DB665CF0-8E82-4640-8BB7-AC2A37AE0F73}" destId="{EA493539-C8D6-4D92-9519-4C224F7B8B45}" srcOrd="2" destOrd="0" presId="urn:microsoft.com/office/officeart/2018/2/layout/IconVerticalSolidList"/>
    <dgm:cxn modelId="{10ACC4BB-178C-412E-AECC-86E3330D2568}" type="presParOf" srcId="{DB665CF0-8E82-4640-8BB7-AC2A37AE0F73}" destId="{63C2A4ED-9D30-4E07-9BBD-255DBE4CF562}" srcOrd="3" destOrd="0" presId="urn:microsoft.com/office/officeart/2018/2/layout/IconVerticalSolidList"/>
    <dgm:cxn modelId="{CA88BBFF-EE36-405A-9DE7-A78114C5A4FE}" type="presParOf" srcId="{6806E095-0632-4F2A-B8BE-0ABD646AD885}" destId="{109891B9-54C3-403A-AD5A-CCD1B42C4DB3}" srcOrd="7" destOrd="0" presId="urn:microsoft.com/office/officeart/2018/2/layout/IconVerticalSolidList"/>
    <dgm:cxn modelId="{B08F2A20-C707-464A-943A-26B9AE12EE94}" type="presParOf" srcId="{6806E095-0632-4F2A-B8BE-0ABD646AD885}" destId="{26DA327F-F7A7-462C-B35F-FE364D78DBD8}" srcOrd="8" destOrd="0" presId="urn:microsoft.com/office/officeart/2018/2/layout/IconVerticalSolidList"/>
    <dgm:cxn modelId="{0A309DC0-C2F4-4A80-99C0-25915AF2E90E}" type="presParOf" srcId="{26DA327F-F7A7-462C-B35F-FE364D78DBD8}" destId="{BD5B91BB-CE1F-4A85-A0EB-536204862DF5}" srcOrd="0" destOrd="0" presId="urn:microsoft.com/office/officeart/2018/2/layout/IconVerticalSolidList"/>
    <dgm:cxn modelId="{108D6797-3970-4C61-8891-C887D4C2085D}" type="presParOf" srcId="{26DA327F-F7A7-462C-B35F-FE364D78DBD8}" destId="{CD8A1206-C632-4815-99ED-0DB990A73FBF}" srcOrd="1" destOrd="0" presId="urn:microsoft.com/office/officeart/2018/2/layout/IconVerticalSolidList"/>
    <dgm:cxn modelId="{3C697C8E-EFD4-419C-8479-F8C36A1DDCD3}" type="presParOf" srcId="{26DA327F-F7A7-462C-B35F-FE364D78DBD8}" destId="{37E63131-6472-4A3E-8715-56B513CBB161}" srcOrd="2" destOrd="0" presId="urn:microsoft.com/office/officeart/2018/2/layout/IconVerticalSolidList"/>
    <dgm:cxn modelId="{16AECA0D-E2AF-4AC2-8043-7B8863626691}" type="presParOf" srcId="{26DA327F-F7A7-462C-B35F-FE364D78DBD8}" destId="{3CB3CE42-2D8B-4004-9F9F-6BE9751237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0314F7-2576-43B5-83BB-C0C905552DC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9ADEA7B-7715-48DA-B3E1-6891B9B520EC}">
      <dgm:prSet/>
      <dgm:spPr/>
      <dgm:t>
        <a:bodyPr/>
        <a:lstStyle/>
        <a:p>
          <a:r>
            <a:rPr lang="en-US">
              <a:latin typeface="Futura PT Medium" panose="020B0604020202020204" charset="0"/>
            </a:rPr>
            <a:t>Actions-To-Date</a:t>
          </a:r>
        </a:p>
      </dgm:t>
    </dgm:pt>
    <dgm:pt modelId="{7EE552CE-1D81-4050-8F58-58BB04E6EE4E}" type="parTrans" cxnId="{358E18F8-E82C-4AEB-ADD5-40674CB8DC6A}">
      <dgm:prSet/>
      <dgm:spPr/>
      <dgm:t>
        <a:bodyPr/>
        <a:lstStyle/>
        <a:p>
          <a:endParaRPr lang="en-US">
            <a:latin typeface="Futura PT Light" panose="020B0604020202020204" charset="0"/>
          </a:endParaRPr>
        </a:p>
      </dgm:t>
    </dgm:pt>
    <dgm:pt modelId="{63046493-BE95-4792-920F-1F15E5D30908}" type="sibTrans" cxnId="{358E18F8-E82C-4AEB-ADD5-40674CB8DC6A}">
      <dgm:prSet/>
      <dgm:spPr/>
      <dgm:t>
        <a:bodyPr/>
        <a:lstStyle/>
        <a:p>
          <a:endParaRPr lang="en-US">
            <a:latin typeface="Futura PT Light" panose="020B0604020202020204" charset="0"/>
          </a:endParaRPr>
        </a:p>
      </dgm:t>
    </dgm:pt>
    <dgm:pt modelId="{740C5484-3123-4E6A-A47B-0DB48EF2D42D}">
      <dgm:prSet/>
      <dgm:spPr/>
      <dgm:t>
        <a:bodyPr/>
        <a:lstStyle/>
        <a:p>
          <a:r>
            <a:rPr lang="en-US">
              <a:latin typeface="Futura PT Light" panose="020B0604020202020204" charset="0"/>
            </a:rPr>
            <a:t>3/16/20 - Suspended Supplementary School Service</a:t>
          </a:r>
        </a:p>
      </dgm:t>
    </dgm:pt>
    <dgm:pt modelId="{8756C288-7354-4E6F-9F68-403D9BE2AC36}" type="parTrans" cxnId="{B4D378A3-22F7-4929-BE6E-B4705A866BD3}">
      <dgm:prSet/>
      <dgm:spPr/>
      <dgm:t>
        <a:bodyPr/>
        <a:lstStyle/>
        <a:p>
          <a:endParaRPr lang="en-US">
            <a:latin typeface="Futura PT Light" panose="020B0604020202020204" charset="0"/>
          </a:endParaRPr>
        </a:p>
      </dgm:t>
    </dgm:pt>
    <dgm:pt modelId="{BF4F8E44-85C0-402C-A9F1-97A8D3D2A1E0}" type="sibTrans" cxnId="{B4D378A3-22F7-4929-BE6E-B4705A866BD3}">
      <dgm:prSet/>
      <dgm:spPr/>
      <dgm:t>
        <a:bodyPr/>
        <a:lstStyle/>
        <a:p>
          <a:endParaRPr lang="en-US">
            <a:latin typeface="Futura PT Light" panose="020B0604020202020204" charset="0"/>
          </a:endParaRPr>
        </a:p>
      </dgm:t>
    </dgm:pt>
    <dgm:pt modelId="{7D209E8C-BF12-4D76-B75C-FB61E56BCFC4}">
      <dgm:prSet/>
      <dgm:spPr/>
      <dgm:t>
        <a:bodyPr/>
        <a:lstStyle/>
        <a:p>
          <a:r>
            <a:rPr lang="en-US">
              <a:latin typeface="Futura PT Light" panose="020B0604020202020204" charset="0"/>
            </a:rPr>
            <a:t>3/31/20 – Implemented the Emergency Service Plan (equivalent to Sunday service levels)</a:t>
          </a:r>
        </a:p>
      </dgm:t>
    </dgm:pt>
    <dgm:pt modelId="{9BC54A1E-883C-4A27-AB2E-BD30062E06DE}" type="parTrans" cxnId="{53671BDF-1660-47CE-AE33-5CABE8BA4685}">
      <dgm:prSet/>
      <dgm:spPr/>
      <dgm:t>
        <a:bodyPr/>
        <a:lstStyle/>
        <a:p>
          <a:endParaRPr lang="en-US">
            <a:latin typeface="Futura PT Light" panose="020B0604020202020204" charset="0"/>
          </a:endParaRPr>
        </a:p>
      </dgm:t>
    </dgm:pt>
    <dgm:pt modelId="{6BD58B52-16C9-4F1D-841A-B8B3A7B4FD24}" type="sibTrans" cxnId="{53671BDF-1660-47CE-AE33-5CABE8BA4685}">
      <dgm:prSet/>
      <dgm:spPr/>
      <dgm:t>
        <a:bodyPr/>
        <a:lstStyle/>
        <a:p>
          <a:endParaRPr lang="en-US">
            <a:latin typeface="Futura PT Light" panose="020B0604020202020204" charset="0"/>
          </a:endParaRPr>
        </a:p>
      </dgm:t>
    </dgm:pt>
    <dgm:pt modelId="{1DB857B6-7057-4819-9951-476BF5E1D353}">
      <dgm:prSet/>
      <dgm:spPr/>
      <dgm:t>
        <a:bodyPr/>
        <a:lstStyle/>
        <a:p>
          <a:r>
            <a:rPr lang="en-US">
              <a:latin typeface="Futura PT Light" panose="020B0604020202020204" charset="0"/>
            </a:rPr>
            <a:t>Canceled the June Operator Sign-up with ATU due to safety concerns</a:t>
          </a:r>
        </a:p>
      </dgm:t>
    </dgm:pt>
    <dgm:pt modelId="{6AF577BF-B875-45CB-9FE8-492690BB1B5F}" type="parTrans" cxnId="{2AB439DC-AAE2-4C6B-8441-194B740DBC5A}">
      <dgm:prSet/>
      <dgm:spPr/>
      <dgm:t>
        <a:bodyPr/>
        <a:lstStyle/>
        <a:p>
          <a:endParaRPr lang="en-US">
            <a:latin typeface="Futura PT Light" panose="020B0604020202020204" charset="0"/>
          </a:endParaRPr>
        </a:p>
      </dgm:t>
    </dgm:pt>
    <dgm:pt modelId="{786F1E1B-46D3-474C-8B71-5694552711DE}" type="sibTrans" cxnId="{2AB439DC-AAE2-4C6B-8441-194B740DBC5A}">
      <dgm:prSet/>
      <dgm:spPr/>
      <dgm:t>
        <a:bodyPr/>
        <a:lstStyle/>
        <a:p>
          <a:endParaRPr lang="en-US">
            <a:latin typeface="Futura PT Light" panose="020B0604020202020204" charset="0"/>
          </a:endParaRPr>
        </a:p>
      </dgm:t>
    </dgm:pt>
    <dgm:pt modelId="{A842ADBB-3005-4235-A9DC-092643239E05}">
      <dgm:prSet/>
      <dgm:spPr/>
      <dgm:t>
        <a:bodyPr/>
        <a:lstStyle/>
        <a:p>
          <a:r>
            <a:rPr lang="en-US">
              <a:latin typeface="Futura PT Medium" panose="020B0604020202020204" charset="0"/>
            </a:rPr>
            <a:t>Phase 1 – June 2020</a:t>
          </a:r>
        </a:p>
      </dgm:t>
    </dgm:pt>
    <dgm:pt modelId="{0C5F4B5A-EEC1-44F0-83A0-DEA3D2410415}" type="parTrans" cxnId="{097C0554-6A15-4032-8969-E453576C3D62}">
      <dgm:prSet/>
      <dgm:spPr/>
      <dgm:t>
        <a:bodyPr/>
        <a:lstStyle/>
        <a:p>
          <a:endParaRPr lang="en-US">
            <a:latin typeface="Futura PT Light" panose="020B0604020202020204" charset="0"/>
          </a:endParaRPr>
        </a:p>
      </dgm:t>
    </dgm:pt>
    <dgm:pt modelId="{3147D141-5A1B-473F-881F-62865BB1FD08}" type="sibTrans" cxnId="{097C0554-6A15-4032-8969-E453576C3D62}">
      <dgm:prSet/>
      <dgm:spPr/>
      <dgm:t>
        <a:bodyPr/>
        <a:lstStyle/>
        <a:p>
          <a:endParaRPr lang="en-US">
            <a:latin typeface="Futura PT Light" panose="020B0604020202020204" charset="0"/>
          </a:endParaRPr>
        </a:p>
      </dgm:t>
    </dgm:pt>
    <dgm:pt modelId="{5A24DC1A-4AEA-4306-9D8E-E60058E509B3}">
      <dgm:prSet/>
      <dgm:spPr/>
      <dgm:t>
        <a:bodyPr/>
        <a:lstStyle/>
        <a:p>
          <a:r>
            <a:rPr lang="en-US">
              <a:latin typeface="Futura PT Light" panose="020B0604020202020204" charset="0"/>
            </a:rPr>
            <a:t>Operate more Stand-by service:</a:t>
          </a:r>
        </a:p>
      </dgm:t>
    </dgm:pt>
    <dgm:pt modelId="{A1CF9768-5F3A-45F0-BC78-CB6A83736B3B}" type="parTrans" cxnId="{FA4E6736-0DCA-4FAC-A037-443278C96975}">
      <dgm:prSet/>
      <dgm:spPr/>
      <dgm:t>
        <a:bodyPr/>
        <a:lstStyle/>
        <a:p>
          <a:endParaRPr lang="en-US">
            <a:latin typeface="Futura PT Light" panose="020B0604020202020204" charset="0"/>
          </a:endParaRPr>
        </a:p>
      </dgm:t>
    </dgm:pt>
    <dgm:pt modelId="{2103E3A6-5998-4937-AD22-81749E09811F}" type="sibTrans" cxnId="{FA4E6736-0DCA-4FAC-A037-443278C96975}">
      <dgm:prSet/>
      <dgm:spPr/>
      <dgm:t>
        <a:bodyPr/>
        <a:lstStyle/>
        <a:p>
          <a:endParaRPr lang="en-US">
            <a:latin typeface="Futura PT Light" panose="020B0604020202020204" charset="0"/>
          </a:endParaRPr>
        </a:p>
      </dgm:t>
    </dgm:pt>
    <dgm:pt modelId="{960829D4-5280-4DBF-85BA-117B26372204}">
      <dgm:prSet/>
      <dgm:spPr/>
      <dgm:t>
        <a:bodyPr/>
        <a:lstStyle/>
        <a:p>
          <a:r>
            <a:rPr lang="en-US">
              <a:latin typeface="Futura PT Light" panose="020B0604020202020204" charset="0"/>
            </a:rPr>
            <a:t>Overloaded Trunk Lines</a:t>
          </a:r>
        </a:p>
      </dgm:t>
    </dgm:pt>
    <dgm:pt modelId="{2BCB1975-5827-4E34-9EC4-313C2B3AE2C7}" type="parTrans" cxnId="{341B1BA3-1349-4A4F-A23E-A10ADD2CF5B2}">
      <dgm:prSet/>
      <dgm:spPr/>
      <dgm:t>
        <a:bodyPr/>
        <a:lstStyle/>
        <a:p>
          <a:endParaRPr lang="en-US">
            <a:latin typeface="Futura PT Light" panose="020B0604020202020204" charset="0"/>
          </a:endParaRPr>
        </a:p>
      </dgm:t>
    </dgm:pt>
    <dgm:pt modelId="{CDA731A9-D386-4D57-8371-79F208781E01}" type="sibTrans" cxnId="{341B1BA3-1349-4A4F-A23E-A10ADD2CF5B2}">
      <dgm:prSet/>
      <dgm:spPr/>
      <dgm:t>
        <a:bodyPr/>
        <a:lstStyle/>
        <a:p>
          <a:endParaRPr lang="en-US">
            <a:latin typeface="Futura PT Light" panose="020B0604020202020204" charset="0"/>
          </a:endParaRPr>
        </a:p>
      </dgm:t>
    </dgm:pt>
    <dgm:pt modelId="{770785D2-345B-4338-9BB9-72551CCF574A}">
      <dgm:prSet/>
      <dgm:spPr/>
      <dgm:t>
        <a:bodyPr/>
        <a:lstStyle/>
        <a:p>
          <a:r>
            <a:rPr lang="en-US">
              <a:latin typeface="Futura PT Light" panose="020B0604020202020204" charset="0"/>
            </a:rPr>
            <a:t>Nighttime Transbay Lines</a:t>
          </a:r>
        </a:p>
      </dgm:t>
    </dgm:pt>
    <dgm:pt modelId="{72A7E530-7436-4B27-A94D-1EC839F3D17D}" type="parTrans" cxnId="{1BCE9D04-3CE1-461D-BFB4-3146D6276889}">
      <dgm:prSet/>
      <dgm:spPr/>
      <dgm:t>
        <a:bodyPr/>
        <a:lstStyle/>
        <a:p>
          <a:endParaRPr lang="en-US">
            <a:latin typeface="Futura PT Light" panose="020B0604020202020204" charset="0"/>
          </a:endParaRPr>
        </a:p>
      </dgm:t>
    </dgm:pt>
    <dgm:pt modelId="{3417608E-E1DF-44C0-A768-D5059A66AC1B}" type="sibTrans" cxnId="{1BCE9D04-3CE1-461D-BFB4-3146D6276889}">
      <dgm:prSet/>
      <dgm:spPr/>
      <dgm:t>
        <a:bodyPr/>
        <a:lstStyle/>
        <a:p>
          <a:endParaRPr lang="en-US">
            <a:latin typeface="Futura PT Light" panose="020B0604020202020204" charset="0"/>
          </a:endParaRPr>
        </a:p>
      </dgm:t>
    </dgm:pt>
    <dgm:pt modelId="{30EDD2F6-39D1-40C9-BA4F-C493DF4A6D48}">
      <dgm:prSet/>
      <dgm:spPr/>
      <dgm:t>
        <a:bodyPr/>
        <a:lstStyle/>
        <a:p>
          <a:r>
            <a:rPr lang="en-US">
              <a:latin typeface="Futura PT Medium" panose="020B0604020202020204" charset="0"/>
            </a:rPr>
            <a:t>Phase 2 – August 2020</a:t>
          </a:r>
        </a:p>
      </dgm:t>
    </dgm:pt>
    <dgm:pt modelId="{AE93699F-ABB9-4664-A0E6-10F06CACB811}" type="parTrans" cxnId="{89A98535-72E0-4802-B57B-419B5FB9BAF0}">
      <dgm:prSet/>
      <dgm:spPr/>
      <dgm:t>
        <a:bodyPr/>
        <a:lstStyle/>
        <a:p>
          <a:endParaRPr lang="en-US">
            <a:latin typeface="Futura PT Light" panose="020B0604020202020204" charset="0"/>
          </a:endParaRPr>
        </a:p>
      </dgm:t>
    </dgm:pt>
    <dgm:pt modelId="{A43D506A-EE6F-46BF-AF5F-1468595CF72D}" type="sibTrans" cxnId="{89A98535-72E0-4802-B57B-419B5FB9BAF0}">
      <dgm:prSet/>
      <dgm:spPr/>
      <dgm:t>
        <a:bodyPr/>
        <a:lstStyle/>
        <a:p>
          <a:endParaRPr lang="en-US">
            <a:latin typeface="Futura PT Light" panose="020B0604020202020204" charset="0"/>
          </a:endParaRPr>
        </a:p>
      </dgm:t>
    </dgm:pt>
    <dgm:pt modelId="{D6BADBE2-497C-4067-BD09-B42CFBB9C3AE}">
      <dgm:prSet/>
      <dgm:spPr/>
      <dgm:t>
        <a:bodyPr/>
        <a:lstStyle/>
        <a:p>
          <a:r>
            <a:rPr lang="en-US">
              <a:latin typeface="Futura PT Light" panose="020B0604020202020204" charset="0"/>
            </a:rPr>
            <a:t>Return service to 70-80% of pre-pandemic levels</a:t>
          </a:r>
        </a:p>
      </dgm:t>
    </dgm:pt>
    <dgm:pt modelId="{53931D4F-BE31-41B2-A09A-9AB8F80C812E}" type="parTrans" cxnId="{2F257757-2D38-4840-B9F1-0148477147AD}">
      <dgm:prSet/>
      <dgm:spPr/>
      <dgm:t>
        <a:bodyPr/>
        <a:lstStyle/>
        <a:p>
          <a:endParaRPr lang="en-US">
            <a:latin typeface="Futura PT Light" panose="020B0604020202020204" charset="0"/>
          </a:endParaRPr>
        </a:p>
      </dgm:t>
    </dgm:pt>
    <dgm:pt modelId="{DDAF6186-B158-455D-B8BA-F15AAD75011B}" type="sibTrans" cxnId="{2F257757-2D38-4840-B9F1-0148477147AD}">
      <dgm:prSet/>
      <dgm:spPr/>
      <dgm:t>
        <a:bodyPr/>
        <a:lstStyle/>
        <a:p>
          <a:endParaRPr lang="en-US">
            <a:latin typeface="Futura PT Light" panose="020B0604020202020204" charset="0"/>
          </a:endParaRPr>
        </a:p>
      </dgm:t>
    </dgm:pt>
    <dgm:pt modelId="{60CD88F0-DA83-4861-83AE-76955D0206C5}">
      <dgm:prSet/>
      <dgm:spPr/>
      <dgm:t>
        <a:bodyPr/>
        <a:lstStyle/>
        <a:p>
          <a:r>
            <a:rPr lang="en-US">
              <a:latin typeface="Futura PT Light" panose="020B0604020202020204" charset="0"/>
            </a:rPr>
            <a:t>Operate BRT at 10-minute frequency</a:t>
          </a:r>
        </a:p>
      </dgm:t>
    </dgm:pt>
    <dgm:pt modelId="{C155AD69-C5CE-4691-8130-B0B86B1F4676}" type="parTrans" cxnId="{A628A84E-1045-4026-826C-72B6D558637B}">
      <dgm:prSet/>
      <dgm:spPr/>
      <dgm:t>
        <a:bodyPr/>
        <a:lstStyle/>
        <a:p>
          <a:endParaRPr lang="en-US">
            <a:latin typeface="Futura PT Light" panose="020B0604020202020204" charset="0"/>
          </a:endParaRPr>
        </a:p>
      </dgm:t>
    </dgm:pt>
    <dgm:pt modelId="{28689669-AB17-4113-9E96-3F94E2B93923}" type="sibTrans" cxnId="{A628A84E-1045-4026-826C-72B6D558637B}">
      <dgm:prSet/>
      <dgm:spPr/>
      <dgm:t>
        <a:bodyPr/>
        <a:lstStyle/>
        <a:p>
          <a:endParaRPr lang="en-US">
            <a:latin typeface="Futura PT Light" panose="020B0604020202020204" charset="0"/>
          </a:endParaRPr>
        </a:p>
      </dgm:t>
    </dgm:pt>
    <dgm:pt modelId="{2201EE00-447F-4B66-8B9D-99814DB873B6}">
      <dgm:prSet/>
      <dgm:spPr/>
      <dgm:t>
        <a:bodyPr/>
        <a:lstStyle/>
        <a:p>
          <a:r>
            <a:rPr lang="en-US">
              <a:latin typeface="Futura PT Light" panose="020B0604020202020204" charset="0"/>
            </a:rPr>
            <a:t>Reactivate all Supplementary School Service as appropriate</a:t>
          </a:r>
        </a:p>
      </dgm:t>
    </dgm:pt>
    <dgm:pt modelId="{55EBCCE8-C17E-41A2-9259-8CCAE2C646F7}" type="parTrans" cxnId="{27A7AC8B-360B-489A-B946-B0070FE05F90}">
      <dgm:prSet/>
      <dgm:spPr/>
      <dgm:t>
        <a:bodyPr/>
        <a:lstStyle/>
        <a:p>
          <a:endParaRPr lang="en-US">
            <a:latin typeface="Futura PT Light" panose="020B0604020202020204" charset="0"/>
          </a:endParaRPr>
        </a:p>
      </dgm:t>
    </dgm:pt>
    <dgm:pt modelId="{07DA7DAE-BFF2-417C-B235-E0B443420D02}" type="sibTrans" cxnId="{27A7AC8B-360B-489A-B946-B0070FE05F90}">
      <dgm:prSet/>
      <dgm:spPr/>
      <dgm:t>
        <a:bodyPr/>
        <a:lstStyle/>
        <a:p>
          <a:endParaRPr lang="en-US">
            <a:latin typeface="Futura PT Light" panose="020B0604020202020204" charset="0"/>
          </a:endParaRPr>
        </a:p>
      </dgm:t>
    </dgm:pt>
    <dgm:pt modelId="{C5544910-2CE7-4900-A529-40744C972417}">
      <dgm:prSet/>
      <dgm:spPr/>
      <dgm:t>
        <a:bodyPr/>
        <a:lstStyle/>
        <a:p>
          <a:r>
            <a:rPr lang="en-US">
              <a:latin typeface="Futura PT Light" panose="020B0604020202020204" charset="0"/>
            </a:rPr>
            <a:t>Increase most trunk lines to weekday service levels</a:t>
          </a:r>
        </a:p>
      </dgm:t>
    </dgm:pt>
    <dgm:pt modelId="{55F54E3F-C9BF-4BFB-A3A5-164E662E2C14}" type="parTrans" cxnId="{473AC7BC-A41D-46F9-9033-E070F37B08CB}">
      <dgm:prSet/>
      <dgm:spPr/>
      <dgm:t>
        <a:bodyPr/>
        <a:lstStyle/>
        <a:p>
          <a:endParaRPr lang="en-US">
            <a:latin typeface="Futura PT Light" panose="020B0604020202020204" charset="0"/>
          </a:endParaRPr>
        </a:p>
      </dgm:t>
    </dgm:pt>
    <dgm:pt modelId="{74C9BF4F-46A4-4443-98C7-7C57F76991B0}" type="sibTrans" cxnId="{473AC7BC-A41D-46F9-9033-E070F37B08CB}">
      <dgm:prSet/>
      <dgm:spPr/>
      <dgm:t>
        <a:bodyPr/>
        <a:lstStyle/>
        <a:p>
          <a:endParaRPr lang="en-US">
            <a:latin typeface="Futura PT Light" panose="020B0604020202020204" charset="0"/>
          </a:endParaRPr>
        </a:p>
      </dgm:t>
    </dgm:pt>
    <dgm:pt modelId="{04A439D3-AA4F-478E-8E1C-B69DF79CFA30}">
      <dgm:prSet/>
      <dgm:spPr/>
      <dgm:t>
        <a:bodyPr/>
        <a:lstStyle/>
        <a:p>
          <a:r>
            <a:rPr lang="en-US">
              <a:latin typeface="Futura PT Light" panose="020B0604020202020204" charset="0"/>
            </a:rPr>
            <a:t>Limited Transbay service</a:t>
          </a:r>
        </a:p>
      </dgm:t>
    </dgm:pt>
    <dgm:pt modelId="{C0616BAA-1476-4885-8B21-091D2081CC79}" type="parTrans" cxnId="{C9FF2A3C-324D-49BF-A9C8-79D4F38C3960}">
      <dgm:prSet/>
      <dgm:spPr/>
      <dgm:t>
        <a:bodyPr/>
        <a:lstStyle/>
        <a:p>
          <a:endParaRPr lang="en-US">
            <a:latin typeface="Futura PT Light" panose="020B0604020202020204" charset="0"/>
          </a:endParaRPr>
        </a:p>
      </dgm:t>
    </dgm:pt>
    <dgm:pt modelId="{2C407EEB-2949-4AA0-964D-DCBA435E47A9}" type="sibTrans" cxnId="{C9FF2A3C-324D-49BF-A9C8-79D4F38C3960}">
      <dgm:prSet/>
      <dgm:spPr/>
      <dgm:t>
        <a:bodyPr/>
        <a:lstStyle/>
        <a:p>
          <a:endParaRPr lang="en-US">
            <a:latin typeface="Futura PT Light" panose="020B0604020202020204" charset="0"/>
          </a:endParaRPr>
        </a:p>
      </dgm:t>
    </dgm:pt>
    <dgm:pt modelId="{3D0B049B-8C5C-416A-B5D8-96644AD9792A}">
      <dgm:prSet/>
      <dgm:spPr/>
      <dgm:t>
        <a:bodyPr/>
        <a:lstStyle/>
        <a:p>
          <a:r>
            <a:rPr lang="en-US">
              <a:latin typeface="Futura PT Medium" panose="020B0604020202020204" charset="0"/>
            </a:rPr>
            <a:t>Phase 3 – Summer 2021</a:t>
          </a:r>
        </a:p>
      </dgm:t>
    </dgm:pt>
    <dgm:pt modelId="{9DA8E191-BFE1-4710-A16A-DDB5CF01B17C}" type="parTrans" cxnId="{DD0379D1-601A-42EA-BE98-513FCF14DAF4}">
      <dgm:prSet/>
      <dgm:spPr/>
      <dgm:t>
        <a:bodyPr/>
        <a:lstStyle/>
        <a:p>
          <a:endParaRPr lang="en-US">
            <a:latin typeface="Futura PT Light" panose="020B0604020202020204" charset="0"/>
          </a:endParaRPr>
        </a:p>
      </dgm:t>
    </dgm:pt>
    <dgm:pt modelId="{7493AFE0-C549-44DD-ADAA-C3B8E3E67832}" type="sibTrans" cxnId="{DD0379D1-601A-42EA-BE98-513FCF14DAF4}">
      <dgm:prSet/>
      <dgm:spPr/>
      <dgm:t>
        <a:bodyPr/>
        <a:lstStyle/>
        <a:p>
          <a:endParaRPr lang="en-US">
            <a:latin typeface="Futura PT Light" panose="020B0604020202020204" charset="0"/>
          </a:endParaRPr>
        </a:p>
      </dgm:t>
    </dgm:pt>
    <dgm:pt modelId="{92A2B58A-850C-4DA5-99BB-B211EA035F93}">
      <dgm:prSet/>
      <dgm:spPr/>
      <dgm:t>
        <a:bodyPr/>
        <a:lstStyle/>
        <a:p>
          <a:r>
            <a:rPr lang="en-US">
              <a:latin typeface="Futura PT Light" panose="020B0604020202020204" charset="0"/>
            </a:rPr>
            <a:t>Revamp service network to meet demand</a:t>
          </a:r>
        </a:p>
      </dgm:t>
    </dgm:pt>
    <dgm:pt modelId="{FC99E2CE-5FBC-4F43-90D1-F3558BF39772}" type="parTrans" cxnId="{8EE55819-6CED-49AC-8774-BD852CD9073C}">
      <dgm:prSet/>
      <dgm:spPr/>
      <dgm:t>
        <a:bodyPr/>
        <a:lstStyle/>
        <a:p>
          <a:endParaRPr lang="en-US">
            <a:latin typeface="Futura PT Light" panose="020B0604020202020204" charset="0"/>
          </a:endParaRPr>
        </a:p>
      </dgm:t>
    </dgm:pt>
    <dgm:pt modelId="{45802EEA-B038-43B4-9197-3D631D8EB861}" type="sibTrans" cxnId="{8EE55819-6CED-49AC-8774-BD852CD9073C}">
      <dgm:prSet/>
      <dgm:spPr/>
      <dgm:t>
        <a:bodyPr/>
        <a:lstStyle/>
        <a:p>
          <a:endParaRPr lang="en-US">
            <a:latin typeface="Futura PT Light" panose="020B0604020202020204" charset="0"/>
          </a:endParaRPr>
        </a:p>
      </dgm:t>
    </dgm:pt>
    <dgm:pt modelId="{274F7BB2-C454-4BD4-92B7-5946851381F5}">
      <dgm:prSet/>
      <dgm:spPr/>
      <dgm:t>
        <a:bodyPr/>
        <a:lstStyle/>
        <a:p>
          <a:r>
            <a:rPr lang="en-US">
              <a:latin typeface="Futura PT Light" panose="020B0604020202020204" charset="0"/>
            </a:rPr>
            <a:t>Maintain 70-80% service levels or adjust based on available revenues</a:t>
          </a:r>
        </a:p>
      </dgm:t>
    </dgm:pt>
    <dgm:pt modelId="{A2F0501A-3B90-4866-B144-5429205CF036}" type="parTrans" cxnId="{C88B92B2-2831-4253-99A9-11C3FC9C91CB}">
      <dgm:prSet/>
      <dgm:spPr/>
      <dgm:t>
        <a:bodyPr/>
        <a:lstStyle/>
        <a:p>
          <a:endParaRPr lang="en-US">
            <a:latin typeface="Futura PT Light" panose="020B0604020202020204" charset="0"/>
          </a:endParaRPr>
        </a:p>
      </dgm:t>
    </dgm:pt>
    <dgm:pt modelId="{C9BBD2A5-6D54-4BEC-8160-26724FCC7CF2}" type="sibTrans" cxnId="{C88B92B2-2831-4253-99A9-11C3FC9C91CB}">
      <dgm:prSet/>
      <dgm:spPr/>
      <dgm:t>
        <a:bodyPr/>
        <a:lstStyle/>
        <a:p>
          <a:endParaRPr lang="en-US">
            <a:latin typeface="Futura PT Light" panose="020B0604020202020204" charset="0"/>
          </a:endParaRPr>
        </a:p>
      </dgm:t>
    </dgm:pt>
    <dgm:pt modelId="{71F12712-896E-40BB-9022-CEF178746D87}">
      <dgm:prSet/>
      <dgm:spPr/>
      <dgm:t>
        <a:bodyPr/>
        <a:lstStyle/>
        <a:p>
          <a:r>
            <a:rPr lang="en-US">
              <a:latin typeface="Futura PT Light" panose="020B0604020202020204" charset="0"/>
            </a:rPr>
            <a:t>Conduct Public Hearing to implement new network</a:t>
          </a:r>
        </a:p>
      </dgm:t>
    </dgm:pt>
    <dgm:pt modelId="{2C1D3E9A-F0E1-4867-88F4-D25B8D6D4BA2}" type="parTrans" cxnId="{14534112-3A7B-4907-9817-A111E2A7974F}">
      <dgm:prSet/>
      <dgm:spPr/>
      <dgm:t>
        <a:bodyPr/>
        <a:lstStyle/>
        <a:p>
          <a:endParaRPr lang="en-US">
            <a:latin typeface="Futura PT Light" panose="020B0604020202020204" charset="0"/>
          </a:endParaRPr>
        </a:p>
      </dgm:t>
    </dgm:pt>
    <dgm:pt modelId="{90EA94FC-8526-4F82-8098-900475620F05}" type="sibTrans" cxnId="{14534112-3A7B-4907-9817-A111E2A7974F}">
      <dgm:prSet/>
      <dgm:spPr/>
      <dgm:t>
        <a:bodyPr/>
        <a:lstStyle/>
        <a:p>
          <a:endParaRPr lang="en-US">
            <a:latin typeface="Futura PT Light" panose="020B0604020202020204" charset="0"/>
          </a:endParaRPr>
        </a:p>
      </dgm:t>
    </dgm:pt>
    <dgm:pt modelId="{AAE5586B-5C09-41BA-8F3D-641FFA2C2544}" type="pres">
      <dgm:prSet presAssocID="{390314F7-2576-43B5-83BB-C0C905552DCD}" presName="linear" presStyleCnt="0">
        <dgm:presLayoutVars>
          <dgm:dir/>
          <dgm:animLvl val="lvl"/>
          <dgm:resizeHandles val="exact"/>
        </dgm:presLayoutVars>
      </dgm:prSet>
      <dgm:spPr/>
    </dgm:pt>
    <dgm:pt modelId="{FC5F90E9-3813-41A1-9544-4AC022489C2F}" type="pres">
      <dgm:prSet presAssocID="{E9ADEA7B-7715-48DA-B3E1-6891B9B520EC}" presName="parentLin" presStyleCnt="0"/>
      <dgm:spPr/>
    </dgm:pt>
    <dgm:pt modelId="{AAFEAD85-3EC1-4073-91DD-ACE6F0C8E8DF}" type="pres">
      <dgm:prSet presAssocID="{E9ADEA7B-7715-48DA-B3E1-6891B9B520EC}" presName="parentLeftMargin" presStyleLbl="node1" presStyleIdx="0" presStyleCnt="4"/>
      <dgm:spPr/>
    </dgm:pt>
    <dgm:pt modelId="{D532C048-2D1F-4B38-A20A-030EF3377EA6}" type="pres">
      <dgm:prSet presAssocID="{E9ADEA7B-7715-48DA-B3E1-6891B9B520EC}" presName="parentText" presStyleLbl="node1" presStyleIdx="0" presStyleCnt="4">
        <dgm:presLayoutVars>
          <dgm:chMax val="0"/>
          <dgm:bulletEnabled val="1"/>
        </dgm:presLayoutVars>
      </dgm:prSet>
      <dgm:spPr/>
    </dgm:pt>
    <dgm:pt modelId="{202BD344-6867-4DC1-A914-EEFDBB39962A}" type="pres">
      <dgm:prSet presAssocID="{E9ADEA7B-7715-48DA-B3E1-6891B9B520EC}" presName="negativeSpace" presStyleCnt="0"/>
      <dgm:spPr/>
    </dgm:pt>
    <dgm:pt modelId="{0E58CAD3-EC4B-472F-AAC8-7881A447925B}" type="pres">
      <dgm:prSet presAssocID="{E9ADEA7B-7715-48DA-B3E1-6891B9B520EC}" presName="childText" presStyleLbl="conFgAcc1" presStyleIdx="0" presStyleCnt="4">
        <dgm:presLayoutVars>
          <dgm:bulletEnabled val="1"/>
        </dgm:presLayoutVars>
      </dgm:prSet>
      <dgm:spPr/>
    </dgm:pt>
    <dgm:pt modelId="{6475A3D5-B4AC-4A5A-8935-D4FA2D532309}" type="pres">
      <dgm:prSet presAssocID="{63046493-BE95-4792-920F-1F15E5D30908}" presName="spaceBetweenRectangles" presStyleCnt="0"/>
      <dgm:spPr/>
    </dgm:pt>
    <dgm:pt modelId="{D8197333-604C-4E34-B572-AC8CFD4B9A67}" type="pres">
      <dgm:prSet presAssocID="{A842ADBB-3005-4235-A9DC-092643239E05}" presName="parentLin" presStyleCnt="0"/>
      <dgm:spPr/>
    </dgm:pt>
    <dgm:pt modelId="{A6550E03-FF9C-448B-BE7E-265EEC7CE111}" type="pres">
      <dgm:prSet presAssocID="{A842ADBB-3005-4235-A9DC-092643239E05}" presName="parentLeftMargin" presStyleLbl="node1" presStyleIdx="0" presStyleCnt="4"/>
      <dgm:spPr/>
    </dgm:pt>
    <dgm:pt modelId="{AAEB8020-DEEB-4133-946E-94C99A53B610}" type="pres">
      <dgm:prSet presAssocID="{A842ADBB-3005-4235-A9DC-092643239E05}" presName="parentText" presStyleLbl="node1" presStyleIdx="1" presStyleCnt="4">
        <dgm:presLayoutVars>
          <dgm:chMax val="0"/>
          <dgm:bulletEnabled val="1"/>
        </dgm:presLayoutVars>
      </dgm:prSet>
      <dgm:spPr/>
    </dgm:pt>
    <dgm:pt modelId="{10F001F5-8549-4016-B589-8521FC3E4A3E}" type="pres">
      <dgm:prSet presAssocID="{A842ADBB-3005-4235-A9DC-092643239E05}" presName="negativeSpace" presStyleCnt="0"/>
      <dgm:spPr/>
    </dgm:pt>
    <dgm:pt modelId="{053333F4-9DE8-4B50-8303-58A73BE7BA5A}" type="pres">
      <dgm:prSet presAssocID="{A842ADBB-3005-4235-A9DC-092643239E05}" presName="childText" presStyleLbl="conFgAcc1" presStyleIdx="1" presStyleCnt="4">
        <dgm:presLayoutVars>
          <dgm:bulletEnabled val="1"/>
        </dgm:presLayoutVars>
      </dgm:prSet>
      <dgm:spPr/>
    </dgm:pt>
    <dgm:pt modelId="{782D6D2F-5CEB-4C32-87E6-4A18CE6FA7E5}" type="pres">
      <dgm:prSet presAssocID="{3147D141-5A1B-473F-881F-62865BB1FD08}" presName="spaceBetweenRectangles" presStyleCnt="0"/>
      <dgm:spPr/>
    </dgm:pt>
    <dgm:pt modelId="{A7F81BDD-754D-40CB-8100-E437B0DC08D4}" type="pres">
      <dgm:prSet presAssocID="{30EDD2F6-39D1-40C9-BA4F-C493DF4A6D48}" presName="parentLin" presStyleCnt="0"/>
      <dgm:spPr/>
    </dgm:pt>
    <dgm:pt modelId="{0592AD54-6802-4B66-ACEF-DF205552FCAC}" type="pres">
      <dgm:prSet presAssocID="{30EDD2F6-39D1-40C9-BA4F-C493DF4A6D48}" presName="parentLeftMargin" presStyleLbl="node1" presStyleIdx="1" presStyleCnt="4"/>
      <dgm:spPr/>
    </dgm:pt>
    <dgm:pt modelId="{B34BE550-42AD-4BE9-AAF5-093572C38C6D}" type="pres">
      <dgm:prSet presAssocID="{30EDD2F6-39D1-40C9-BA4F-C493DF4A6D48}" presName="parentText" presStyleLbl="node1" presStyleIdx="2" presStyleCnt="4">
        <dgm:presLayoutVars>
          <dgm:chMax val="0"/>
          <dgm:bulletEnabled val="1"/>
        </dgm:presLayoutVars>
      </dgm:prSet>
      <dgm:spPr/>
    </dgm:pt>
    <dgm:pt modelId="{B71D5A48-3A58-493E-8C78-313451F8D058}" type="pres">
      <dgm:prSet presAssocID="{30EDD2F6-39D1-40C9-BA4F-C493DF4A6D48}" presName="negativeSpace" presStyleCnt="0"/>
      <dgm:spPr/>
    </dgm:pt>
    <dgm:pt modelId="{FD3B8E9B-3D72-4B74-986C-6D3240762A1A}" type="pres">
      <dgm:prSet presAssocID="{30EDD2F6-39D1-40C9-BA4F-C493DF4A6D48}" presName="childText" presStyleLbl="conFgAcc1" presStyleIdx="2" presStyleCnt="4">
        <dgm:presLayoutVars>
          <dgm:bulletEnabled val="1"/>
        </dgm:presLayoutVars>
      </dgm:prSet>
      <dgm:spPr/>
    </dgm:pt>
    <dgm:pt modelId="{15D86861-14D1-4A76-BA34-95085135F13C}" type="pres">
      <dgm:prSet presAssocID="{A43D506A-EE6F-46BF-AF5F-1468595CF72D}" presName="spaceBetweenRectangles" presStyleCnt="0"/>
      <dgm:spPr/>
    </dgm:pt>
    <dgm:pt modelId="{BC464CE8-C971-4EDF-8A78-B003EB54B613}" type="pres">
      <dgm:prSet presAssocID="{3D0B049B-8C5C-416A-B5D8-96644AD9792A}" presName="parentLin" presStyleCnt="0"/>
      <dgm:spPr/>
    </dgm:pt>
    <dgm:pt modelId="{16453D68-9F1C-4206-8264-B7227A56D970}" type="pres">
      <dgm:prSet presAssocID="{3D0B049B-8C5C-416A-B5D8-96644AD9792A}" presName="parentLeftMargin" presStyleLbl="node1" presStyleIdx="2" presStyleCnt="4"/>
      <dgm:spPr/>
    </dgm:pt>
    <dgm:pt modelId="{90B85E4E-D0CD-4F48-80F6-6EB9B96C7752}" type="pres">
      <dgm:prSet presAssocID="{3D0B049B-8C5C-416A-B5D8-96644AD9792A}" presName="parentText" presStyleLbl="node1" presStyleIdx="3" presStyleCnt="4">
        <dgm:presLayoutVars>
          <dgm:chMax val="0"/>
          <dgm:bulletEnabled val="1"/>
        </dgm:presLayoutVars>
      </dgm:prSet>
      <dgm:spPr/>
    </dgm:pt>
    <dgm:pt modelId="{5AC24EE2-709F-4344-B671-80831D1D015A}" type="pres">
      <dgm:prSet presAssocID="{3D0B049B-8C5C-416A-B5D8-96644AD9792A}" presName="negativeSpace" presStyleCnt="0"/>
      <dgm:spPr/>
    </dgm:pt>
    <dgm:pt modelId="{94FFFDBC-B7F2-4846-9AC3-228AD4DF43CA}" type="pres">
      <dgm:prSet presAssocID="{3D0B049B-8C5C-416A-B5D8-96644AD9792A}" presName="childText" presStyleLbl="conFgAcc1" presStyleIdx="3" presStyleCnt="4">
        <dgm:presLayoutVars>
          <dgm:bulletEnabled val="1"/>
        </dgm:presLayoutVars>
      </dgm:prSet>
      <dgm:spPr/>
    </dgm:pt>
  </dgm:ptLst>
  <dgm:cxnLst>
    <dgm:cxn modelId="{1BCE9D04-3CE1-461D-BFB4-3146D6276889}" srcId="{5A24DC1A-4AEA-4306-9D8E-E60058E509B3}" destId="{770785D2-345B-4338-9BB9-72551CCF574A}" srcOrd="1" destOrd="0" parTransId="{72A7E530-7436-4B27-A94D-1EC839F3D17D}" sibTransId="{3417608E-E1DF-44C0-A768-D5059A66AC1B}"/>
    <dgm:cxn modelId="{239A5C09-BC34-4338-B5A8-2C043ED96BB1}" type="presOf" srcId="{30EDD2F6-39D1-40C9-BA4F-C493DF4A6D48}" destId="{B34BE550-42AD-4BE9-AAF5-093572C38C6D}" srcOrd="1" destOrd="0" presId="urn:microsoft.com/office/officeart/2005/8/layout/list1"/>
    <dgm:cxn modelId="{14534112-3A7B-4907-9817-A111E2A7974F}" srcId="{3D0B049B-8C5C-416A-B5D8-96644AD9792A}" destId="{71F12712-896E-40BB-9022-CEF178746D87}" srcOrd="2" destOrd="0" parTransId="{2C1D3E9A-F0E1-4867-88F4-D25B8D6D4BA2}" sibTransId="{90EA94FC-8526-4F82-8098-900475620F05}"/>
    <dgm:cxn modelId="{19ECB912-19CB-4C9E-9BE2-8943E11FB69E}" type="presOf" srcId="{D6BADBE2-497C-4067-BD09-B42CFBB9C3AE}" destId="{FD3B8E9B-3D72-4B74-986C-6D3240762A1A}" srcOrd="0" destOrd="0" presId="urn:microsoft.com/office/officeart/2005/8/layout/list1"/>
    <dgm:cxn modelId="{B7E71415-B6D8-4D88-858B-05BE39E4AB80}" type="presOf" srcId="{C5544910-2CE7-4900-A529-40744C972417}" destId="{FD3B8E9B-3D72-4B74-986C-6D3240762A1A}" srcOrd="0" destOrd="3" presId="urn:microsoft.com/office/officeart/2005/8/layout/list1"/>
    <dgm:cxn modelId="{EFF38716-79B9-4A4A-A506-4E78575C3C77}" type="presOf" srcId="{1DB857B6-7057-4819-9951-476BF5E1D353}" destId="{0E58CAD3-EC4B-472F-AAC8-7881A447925B}" srcOrd="0" destOrd="2" presId="urn:microsoft.com/office/officeart/2005/8/layout/list1"/>
    <dgm:cxn modelId="{8EE55819-6CED-49AC-8774-BD852CD9073C}" srcId="{3D0B049B-8C5C-416A-B5D8-96644AD9792A}" destId="{92A2B58A-850C-4DA5-99BB-B211EA035F93}" srcOrd="0" destOrd="0" parTransId="{FC99E2CE-5FBC-4F43-90D1-F3558BF39772}" sibTransId="{45802EEA-B038-43B4-9197-3D631D8EB861}"/>
    <dgm:cxn modelId="{3FF8C01E-EEF3-42AD-9C7A-3A7523FB2D60}" type="presOf" srcId="{60CD88F0-DA83-4861-83AE-76955D0206C5}" destId="{FD3B8E9B-3D72-4B74-986C-6D3240762A1A}" srcOrd="0" destOrd="1" presId="urn:microsoft.com/office/officeart/2005/8/layout/list1"/>
    <dgm:cxn modelId="{893C7525-66F1-4A1D-BD7A-D814BCD14808}" type="presOf" srcId="{7D209E8C-BF12-4D76-B75C-FB61E56BCFC4}" destId="{0E58CAD3-EC4B-472F-AAC8-7881A447925B}" srcOrd="0" destOrd="1" presId="urn:microsoft.com/office/officeart/2005/8/layout/list1"/>
    <dgm:cxn modelId="{787FD42B-3919-4BDE-A78C-E3E9C1EC716D}" type="presOf" srcId="{71F12712-896E-40BB-9022-CEF178746D87}" destId="{94FFFDBC-B7F2-4846-9AC3-228AD4DF43CA}" srcOrd="0" destOrd="2" presId="urn:microsoft.com/office/officeart/2005/8/layout/list1"/>
    <dgm:cxn modelId="{3E533D32-E676-4A7A-A549-15C2203C3D93}" type="presOf" srcId="{A842ADBB-3005-4235-A9DC-092643239E05}" destId="{A6550E03-FF9C-448B-BE7E-265EEC7CE111}" srcOrd="0" destOrd="0" presId="urn:microsoft.com/office/officeart/2005/8/layout/list1"/>
    <dgm:cxn modelId="{89A98535-72E0-4802-B57B-419B5FB9BAF0}" srcId="{390314F7-2576-43B5-83BB-C0C905552DCD}" destId="{30EDD2F6-39D1-40C9-BA4F-C493DF4A6D48}" srcOrd="2" destOrd="0" parTransId="{AE93699F-ABB9-4664-A0E6-10F06CACB811}" sibTransId="{A43D506A-EE6F-46BF-AF5F-1468595CF72D}"/>
    <dgm:cxn modelId="{FA4E6736-0DCA-4FAC-A037-443278C96975}" srcId="{A842ADBB-3005-4235-A9DC-092643239E05}" destId="{5A24DC1A-4AEA-4306-9D8E-E60058E509B3}" srcOrd="0" destOrd="0" parTransId="{A1CF9768-5F3A-45F0-BC78-CB6A83736B3B}" sibTransId="{2103E3A6-5998-4937-AD22-81749E09811F}"/>
    <dgm:cxn modelId="{C9FF2A3C-324D-49BF-A9C8-79D4F38C3960}" srcId="{D6BADBE2-497C-4067-BD09-B42CFBB9C3AE}" destId="{04A439D3-AA4F-478E-8E1C-B69DF79CFA30}" srcOrd="3" destOrd="0" parTransId="{C0616BAA-1476-4885-8B21-091D2081CC79}" sibTransId="{2C407EEB-2949-4AA0-964D-DCBA435E47A9}"/>
    <dgm:cxn modelId="{A9F5AE65-3110-4BC7-ABA8-8ABF06BCDFB7}" type="presOf" srcId="{3D0B049B-8C5C-416A-B5D8-96644AD9792A}" destId="{16453D68-9F1C-4206-8264-B7227A56D970}" srcOrd="0" destOrd="0" presId="urn:microsoft.com/office/officeart/2005/8/layout/list1"/>
    <dgm:cxn modelId="{AFCB6E6A-CF76-4329-994F-9D8747D854EF}" type="presOf" srcId="{274F7BB2-C454-4BD4-92B7-5946851381F5}" destId="{94FFFDBC-B7F2-4846-9AC3-228AD4DF43CA}" srcOrd="0" destOrd="1" presId="urn:microsoft.com/office/officeart/2005/8/layout/list1"/>
    <dgm:cxn modelId="{21F8866E-27E1-4D4F-84CD-D6E438A699A8}" type="presOf" srcId="{740C5484-3123-4E6A-A47B-0DB48EF2D42D}" destId="{0E58CAD3-EC4B-472F-AAC8-7881A447925B}" srcOrd="0" destOrd="0" presId="urn:microsoft.com/office/officeart/2005/8/layout/list1"/>
    <dgm:cxn modelId="{A628A84E-1045-4026-826C-72B6D558637B}" srcId="{D6BADBE2-497C-4067-BD09-B42CFBB9C3AE}" destId="{60CD88F0-DA83-4861-83AE-76955D0206C5}" srcOrd="0" destOrd="0" parTransId="{C155AD69-C5CE-4691-8130-B0B86B1F4676}" sibTransId="{28689669-AB17-4113-9E96-3F94E2B93923}"/>
    <dgm:cxn modelId="{4FA79A71-5A16-4F9E-A386-6C601F25CA95}" type="presOf" srcId="{30EDD2F6-39D1-40C9-BA4F-C493DF4A6D48}" destId="{0592AD54-6802-4B66-ACEF-DF205552FCAC}" srcOrd="0" destOrd="0" presId="urn:microsoft.com/office/officeart/2005/8/layout/list1"/>
    <dgm:cxn modelId="{097C0554-6A15-4032-8969-E453576C3D62}" srcId="{390314F7-2576-43B5-83BB-C0C905552DCD}" destId="{A842ADBB-3005-4235-A9DC-092643239E05}" srcOrd="1" destOrd="0" parTransId="{0C5F4B5A-EEC1-44F0-83A0-DEA3D2410415}" sibTransId="{3147D141-5A1B-473F-881F-62865BB1FD08}"/>
    <dgm:cxn modelId="{2F257757-2D38-4840-B9F1-0148477147AD}" srcId="{30EDD2F6-39D1-40C9-BA4F-C493DF4A6D48}" destId="{D6BADBE2-497C-4067-BD09-B42CFBB9C3AE}" srcOrd="0" destOrd="0" parTransId="{53931D4F-BE31-41B2-A09A-9AB8F80C812E}" sibTransId="{DDAF6186-B158-455D-B8BA-F15AAD75011B}"/>
    <dgm:cxn modelId="{069DC87F-3E07-43EE-82A2-97930B0CF43B}" type="presOf" srcId="{390314F7-2576-43B5-83BB-C0C905552DCD}" destId="{AAE5586B-5C09-41BA-8F3D-641FFA2C2544}" srcOrd="0" destOrd="0" presId="urn:microsoft.com/office/officeart/2005/8/layout/list1"/>
    <dgm:cxn modelId="{27A7AC8B-360B-489A-B946-B0070FE05F90}" srcId="{D6BADBE2-497C-4067-BD09-B42CFBB9C3AE}" destId="{2201EE00-447F-4B66-8B9D-99814DB873B6}" srcOrd="1" destOrd="0" parTransId="{55EBCCE8-C17E-41A2-9259-8CCAE2C646F7}" sibTransId="{07DA7DAE-BFF2-417C-B235-E0B443420D02}"/>
    <dgm:cxn modelId="{D88EDF8B-E02A-4DCC-9D5B-BB61FBCEBEF6}" type="presOf" srcId="{770785D2-345B-4338-9BB9-72551CCF574A}" destId="{053333F4-9DE8-4B50-8303-58A73BE7BA5A}" srcOrd="0" destOrd="2" presId="urn:microsoft.com/office/officeart/2005/8/layout/list1"/>
    <dgm:cxn modelId="{5A970F95-CFB1-4F43-8AEF-0E5414AFEC89}" type="presOf" srcId="{3D0B049B-8C5C-416A-B5D8-96644AD9792A}" destId="{90B85E4E-D0CD-4F48-80F6-6EB9B96C7752}" srcOrd="1" destOrd="0" presId="urn:microsoft.com/office/officeart/2005/8/layout/list1"/>
    <dgm:cxn modelId="{1EBD0E9F-1CF3-4C1C-A9A3-E4384EC4545C}" type="presOf" srcId="{2201EE00-447F-4B66-8B9D-99814DB873B6}" destId="{FD3B8E9B-3D72-4B74-986C-6D3240762A1A}" srcOrd="0" destOrd="2" presId="urn:microsoft.com/office/officeart/2005/8/layout/list1"/>
    <dgm:cxn modelId="{75636FA2-D414-4B84-8491-0CBC5B3C8D33}" type="presOf" srcId="{E9ADEA7B-7715-48DA-B3E1-6891B9B520EC}" destId="{D532C048-2D1F-4B38-A20A-030EF3377EA6}" srcOrd="1" destOrd="0" presId="urn:microsoft.com/office/officeart/2005/8/layout/list1"/>
    <dgm:cxn modelId="{341B1BA3-1349-4A4F-A23E-A10ADD2CF5B2}" srcId="{5A24DC1A-4AEA-4306-9D8E-E60058E509B3}" destId="{960829D4-5280-4DBF-85BA-117B26372204}" srcOrd="0" destOrd="0" parTransId="{2BCB1975-5827-4E34-9EC4-313C2B3AE2C7}" sibTransId="{CDA731A9-D386-4D57-8371-79F208781E01}"/>
    <dgm:cxn modelId="{B4D378A3-22F7-4929-BE6E-B4705A866BD3}" srcId="{E9ADEA7B-7715-48DA-B3E1-6891B9B520EC}" destId="{740C5484-3123-4E6A-A47B-0DB48EF2D42D}" srcOrd="0" destOrd="0" parTransId="{8756C288-7354-4E6F-9F68-403D9BE2AC36}" sibTransId="{BF4F8E44-85C0-402C-A9F1-97A8D3D2A1E0}"/>
    <dgm:cxn modelId="{8FE005A6-1747-42EB-B9BD-B9896DAA4ADF}" type="presOf" srcId="{92A2B58A-850C-4DA5-99BB-B211EA035F93}" destId="{94FFFDBC-B7F2-4846-9AC3-228AD4DF43CA}" srcOrd="0" destOrd="0" presId="urn:microsoft.com/office/officeart/2005/8/layout/list1"/>
    <dgm:cxn modelId="{C88B92B2-2831-4253-99A9-11C3FC9C91CB}" srcId="{3D0B049B-8C5C-416A-B5D8-96644AD9792A}" destId="{274F7BB2-C454-4BD4-92B7-5946851381F5}" srcOrd="1" destOrd="0" parTransId="{A2F0501A-3B90-4866-B144-5429205CF036}" sibTransId="{C9BBD2A5-6D54-4BEC-8160-26724FCC7CF2}"/>
    <dgm:cxn modelId="{473AC7BC-A41D-46F9-9033-E070F37B08CB}" srcId="{D6BADBE2-497C-4067-BD09-B42CFBB9C3AE}" destId="{C5544910-2CE7-4900-A529-40744C972417}" srcOrd="2" destOrd="0" parTransId="{55F54E3F-C9BF-4BFB-A3A5-164E662E2C14}" sibTransId="{74C9BF4F-46A4-4443-98C7-7C57F76991B0}"/>
    <dgm:cxn modelId="{2B220BCA-BCDD-41F7-A133-9D63EC45A9BC}" type="presOf" srcId="{E9ADEA7B-7715-48DA-B3E1-6891B9B520EC}" destId="{AAFEAD85-3EC1-4073-91DD-ACE6F0C8E8DF}" srcOrd="0" destOrd="0" presId="urn:microsoft.com/office/officeart/2005/8/layout/list1"/>
    <dgm:cxn modelId="{C1A958CB-86CD-450D-8ED4-B00BE7E8062B}" type="presOf" srcId="{5A24DC1A-4AEA-4306-9D8E-E60058E509B3}" destId="{053333F4-9DE8-4B50-8303-58A73BE7BA5A}" srcOrd="0" destOrd="0" presId="urn:microsoft.com/office/officeart/2005/8/layout/list1"/>
    <dgm:cxn modelId="{D30D7ECB-2849-4392-9973-C3C4517FDF62}" type="presOf" srcId="{04A439D3-AA4F-478E-8E1C-B69DF79CFA30}" destId="{FD3B8E9B-3D72-4B74-986C-6D3240762A1A}" srcOrd="0" destOrd="4" presId="urn:microsoft.com/office/officeart/2005/8/layout/list1"/>
    <dgm:cxn modelId="{54164FCD-BEFB-407A-95C0-3397630E720D}" type="presOf" srcId="{A842ADBB-3005-4235-A9DC-092643239E05}" destId="{AAEB8020-DEEB-4133-946E-94C99A53B610}" srcOrd="1" destOrd="0" presId="urn:microsoft.com/office/officeart/2005/8/layout/list1"/>
    <dgm:cxn modelId="{DD0379D1-601A-42EA-BE98-513FCF14DAF4}" srcId="{390314F7-2576-43B5-83BB-C0C905552DCD}" destId="{3D0B049B-8C5C-416A-B5D8-96644AD9792A}" srcOrd="3" destOrd="0" parTransId="{9DA8E191-BFE1-4710-A16A-DDB5CF01B17C}" sibTransId="{7493AFE0-C549-44DD-ADAA-C3B8E3E67832}"/>
    <dgm:cxn modelId="{2AB439DC-AAE2-4C6B-8441-194B740DBC5A}" srcId="{E9ADEA7B-7715-48DA-B3E1-6891B9B520EC}" destId="{1DB857B6-7057-4819-9951-476BF5E1D353}" srcOrd="2" destOrd="0" parTransId="{6AF577BF-B875-45CB-9FE8-492690BB1B5F}" sibTransId="{786F1E1B-46D3-474C-8B71-5694552711DE}"/>
    <dgm:cxn modelId="{53671BDF-1660-47CE-AE33-5CABE8BA4685}" srcId="{E9ADEA7B-7715-48DA-B3E1-6891B9B520EC}" destId="{7D209E8C-BF12-4D76-B75C-FB61E56BCFC4}" srcOrd="1" destOrd="0" parTransId="{9BC54A1E-883C-4A27-AB2E-BD30062E06DE}" sibTransId="{6BD58B52-16C9-4F1D-841A-B8B3A7B4FD24}"/>
    <dgm:cxn modelId="{106848F1-3A8A-4BAB-A2E0-97B59659ACA3}" type="presOf" srcId="{960829D4-5280-4DBF-85BA-117B26372204}" destId="{053333F4-9DE8-4B50-8303-58A73BE7BA5A}" srcOrd="0" destOrd="1" presId="urn:microsoft.com/office/officeart/2005/8/layout/list1"/>
    <dgm:cxn modelId="{358E18F8-E82C-4AEB-ADD5-40674CB8DC6A}" srcId="{390314F7-2576-43B5-83BB-C0C905552DCD}" destId="{E9ADEA7B-7715-48DA-B3E1-6891B9B520EC}" srcOrd="0" destOrd="0" parTransId="{7EE552CE-1D81-4050-8F58-58BB04E6EE4E}" sibTransId="{63046493-BE95-4792-920F-1F15E5D30908}"/>
    <dgm:cxn modelId="{653D0EEB-5DB4-4E26-B815-FF4ACD30AD8B}" type="presParOf" srcId="{AAE5586B-5C09-41BA-8F3D-641FFA2C2544}" destId="{FC5F90E9-3813-41A1-9544-4AC022489C2F}" srcOrd="0" destOrd="0" presId="urn:microsoft.com/office/officeart/2005/8/layout/list1"/>
    <dgm:cxn modelId="{62B60727-2337-4EFA-A453-0F64F994DA59}" type="presParOf" srcId="{FC5F90E9-3813-41A1-9544-4AC022489C2F}" destId="{AAFEAD85-3EC1-4073-91DD-ACE6F0C8E8DF}" srcOrd="0" destOrd="0" presId="urn:microsoft.com/office/officeart/2005/8/layout/list1"/>
    <dgm:cxn modelId="{26CA2E23-2BDA-4512-B662-C660780A6E0E}" type="presParOf" srcId="{FC5F90E9-3813-41A1-9544-4AC022489C2F}" destId="{D532C048-2D1F-4B38-A20A-030EF3377EA6}" srcOrd="1" destOrd="0" presId="urn:microsoft.com/office/officeart/2005/8/layout/list1"/>
    <dgm:cxn modelId="{05C437B9-86D8-4165-A387-18E9A96D3D48}" type="presParOf" srcId="{AAE5586B-5C09-41BA-8F3D-641FFA2C2544}" destId="{202BD344-6867-4DC1-A914-EEFDBB39962A}" srcOrd="1" destOrd="0" presId="urn:microsoft.com/office/officeart/2005/8/layout/list1"/>
    <dgm:cxn modelId="{5210D47E-557B-4527-BFE8-F2BB64CECEFC}" type="presParOf" srcId="{AAE5586B-5C09-41BA-8F3D-641FFA2C2544}" destId="{0E58CAD3-EC4B-472F-AAC8-7881A447925B}" srcOrd="2" destOrd="0" presId="urn:microsoft.com/office/officeart/2005/8/layout/list1"/>
    <dgm:cxn modelId="{230097EB-00A2-48E3-B074-4FB15F90150C}" type="presParOf" srcId="{AAE5586B-5C09-41BA-8F3D-641FFA2C2544}" destId="{6475A3D5-B4AC-4A5A-8935-D4FA2D532309}" srcOrd="3" destOrd="0" presId="urn:microsoft.com/office/officeart/2005/8/layout/list1"/>
    <dgm:cxn modelId="{E4BAFE6C-1A25-48D2-9808-5ED5FFB6E8EF}" type="presParOf" srcId="{AAE5586B-5C09-41BA-8F3D-641FFA2C2544}" destId="{D8197333-604C-4E34-B572-AC8CFD4B9A67}" srcOrd="4" destOrd="0" presId="urn:microsoft.com/office/officeart/2005/8/layout/list1"/>
    <dgm:cxn modelId="{65FE7AEC-7A82-459C-BE0B-12F7E7D91E14}" type="presParOf" srcId="{D8197333-604C-4E34-B572-AC8CFD4B9A67}" destId="{A6550E03-FF9C-448B-BE7E-265EEC7CE111}" srcOrd="0" destOrd="0" presId="urn:microsoft.com/office/officeart/2005/8/layout/list1"/>
    <dgm:cxn modelId="{30DAB007-31DE-4FC4-8344-3253EE5F0A19}" type="presParOf" srcId="{D8197333-604C-4E34-B572-AC8CFD4B9A67}" destId="{AAEB8020-DEEB-4133-946E-94C99A53B610}" srcOrd="1" destOrd="0" presId="urn:microsoft.com/office/officeart/2005/8/layout/list1"/>
    <dgm:cxn modelId="{5C64200D-B5AF-41D1-A152-9C63361BE068}" type="presParOf" srcId="{AAE5586B-5C09-41BA-8F3D-641FFA2C2544}" destId="{10F001F5-8549-4016-B589-8521FC3E4A3E}" srcOrd="5" destOrd="0" presId="urn:microsoft.com/office/officeart/2005/8/layout/list1"/>
    <dgm:cxn modelId="{3C237F77-AAC2-4487-818F-CACC3415CD4A}" type="presParOf" srcId="{AAE5586B-5C09-41BA-8F3D-641FFA2C2544}" destId="{053333F4-9DE8-4B50-8303-58A73BE7BA5A}" srcOrd="6" destOrd="0" presId="urn:microsoft.com/office/officeart/2005/8/layout/list1"/>
    <dgm:cxn modelId="{54FFCF17-C558-4738-BB00-7D03732C3077}" type="presParOf" srcId="{AAE5586B-5C09-41BA-8F3D-641FFA2C2544}" destId="{782D6D2F-5CEB-4C32-87E6-4A18CE6FA7E5}" srcOrd="7" destOrd="0" presId="urn:microsoft.com/office/officeart/2005/8/layout/list1"/>
    <dgm:cxn modelId="{F4D86593-A23F-4EE2-9B3B-2DA0088C4E13}" type="presParOf" srcId="{AAE5586B-5C09-41BA-8F3D-641FFA2C2544}" destId="{A7F81BDD-754D-40CB-8100-E437B0DC08D4}" srcOrd="8" destOrd="0" presId="urn:microsoft.com/office/officeart/2005/8/layout/list1"/>
    <dgm:cxn modelId="{6654D970-5C0C-491F-B849-B76C0FA0F89E}" type="presParOf" srcId="{A7F81BDD-754D-40CB-8100-E437B0DC08D4}" destId="{0592AD54-6802-4B66-ACEF-DF205552FCAC}" srcOrd="0" destOrd="0" presId="urn:microsoft.com/office/officeart/2005/8/layout/list1"/>
    <dgm:cxn modelId="{783E5269-A9C5-4409-9207-D7E1FE455250}" type="presParOf" srcId="{A7F81BDD-754D-40CB-8100-E437B0DC08D4}" destId="{B34BE550-42AD-4BE9-AAF5-093572C38C6D}" srcOrd="1" destOrd="0" presId="urn:microsoft.com/office/officeart/2005/8/layout/list1"/>
    <dgm:cxn modelId="{026E6F2B-00C9-421A-A888-F91DEA9BCCFE}" type="presParOf" srcId="{AAE5586B-5C09-41BA-8F3D-641FFA2C2544}" destId="{B71D5A48-3A58-493E-8C78-313451F8D058}" srcOrd="9" destOrd="0" presId="urn:microsoft.com/office/officeart/2005/8/layout/list1"/>
    <dgm:cxn modelId="{0E2919CD-510B-47DC-B49E-3083AA8122ED}" type="presParOf" srcId="{AAE5586B-5C09-41BA-8F3D-641FFA2C2544}" destId="{FD3B8E9B-3D72-4B74-986C-6D3240762A1A}" srcOrd="10" destOrd="0" presId="urn:microsoft.com/office/officeart/2005/8/layout/list1"/>
    <dgm:cxn modelId="{AC48FAFC-D159-4F6C-9B67-7FC33863AC35}" type="presParOf" srcId="{AAE5586B-5C09-41BA-8F3D-641FFA2C2544}" destId="{15D86861-14D1-4A76-BA34-95085135F13C}" srcOrd="11" destOrd="0" presId="urn:microsoft.com/office/officeart/2005/8/layout/list1"/>
    <dgm:cxn modelId="{DB2FBCDF-204B-48DD-B0C8-3ECC190AEDF7}" type="presParOf" srcId="{AAE5586B-5C09-41BA-8F3D-641FFA2C2544}" destId="{BC464CE8-C971-4EDF-8A78-B003EB54B613}" srcOrd="12" destOrd="0" presId="urn:microsoft.com/office/officeart/2005/8/layout/list1"/>
    <dgm:cxn modelId="{C675EACB-FF22-4EBB-BFF4-706675480375}" type="presParOf" srcId="{BC464CE8-C971-4EDF-8A78-B003EB54B613}" destId="{16453D68-9F1C-4206-8264-B7227A56D970}" srcOrd="0" destOrd="0" presId="urn:microsoft.com/office/officeart/2005/8/layout/list1"/>
    <dgm:cxn modelId="{5C8C591E-40B3-4C8D-A2ED-2D7052C9C69E}" type="presParOf" srcId="{BC464CE8-C971-4EDF-8A78-B003EB54B613}" destId="{90B85E4E-D0CD-4F48-80F6-6EB9B96C7752}" srcOrd="1" destOrd="0" presId="urn:microsoft.com/office/officeart/2005/8/layout/list1"/>
    <dgm:cxn modelId="{B5698B7B-8FC0-49B5-9B30-A00CF0D6FA8E}" type="presParOf" srcId="{AAE5586B-5C09-41BA-8F3D-641FFA2C2544}" destId="{5AC24EE2-709F-4344-B671-80831D1D015A}" srcOrd="13" destOrd="0" presId="urn:microsoft.com/office/officeart/2005/8/layout/list1"/>
    <dgm:cxn modelId="{4DCE7BD4-405F-4E11-997D-58441ADDD953}" type="presParOf" srcId="{AAE5586B-5C09-41BA-8F3D-641FFA2C2544}" destId="{94FFFDBC-B7F2-4846-9AC3-228AD4DF43C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C489F1-6BAB-4CC0-8818-BF1D215A4A5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74BBB8-DE05-4701-A96A-E57F0BCECB9F}">
      <dgm:prSet/>
      <dgm:spPr/>
      <dgm:t>
        <a:bodyPr/>
        <a:lstStyle/>
        <a:p>
          <a:pPr>
            <a:lnSpc>
              <a:spcPct val="100000"/>
            </a:lnSpc>
          </a:pPr>
          <a:r>
            <a:rPr lang="en-US">
              <a:latin typeface="Futura PT Medium" panose="020B0604020202020204" charset="0"/>
            </a:rPr>
            <a:t>Regular meeting and coordination amongst transit agencies</a:t>
          </a:r>
        </a:p>
      </dgm:t>
    </dgm:pt>
    <dgm:pt modelId="{3C7D2099-64EB-49E9-BD7A-543051585000}" type="parTrans" cxnId="{ABCF5A02-8AB0-4E75-82F9-E914A2D5A6D5}">
      <dgm:prSet/>
      <dgm:spPr/>
      <dgm:t>
        <a:bodyPr/>
        <a:lstStyle/>
        <a:p>
          <a:endParaRPr lang="en-US">
            <a:latin typeface="Futura PT Medium" panose="020B0604020202020204" charset="0"/>
          </a:endParaRPr>
        </a:p>
      </dgm:t>
    </dgm:pt>
    <dgm:pt modelId="{42DC12C7-6389-42F8-B7A0-6C137897BA1D}" type="sibTrans" cxnId="{ABCF5A02-8AB0-4E75-82F9-E914A2D5A6D5}">
      <dgm:prSet/>
      <dgm:spPr/>
      <dgm:t>
        <a:bodyPr/>
        <a:lstStyle/>
        <a:p>
          <a:endParaRPr lang="en-US">
            <a:latin typeface="Futura PT Medium" panose="020B0604020202020204" charset="0"/>
          </a:endParaRPr>
        </a:p>
      </dgm:t>
    </dgm:pt>
    <dgm:pt modelId="{F7AC2C12-894D-4959-A827-259DCA040CD7}">
      <dgm:prSet/>
      <dgm:spPr/>
      <dgm:t>
        <a:bodyPr/>
        <a:lstStyle/>
        <a:p>
          <a:pPr>
            <a:lnSpc>
              <a:spcPct val="100000"/>
            </a:lnSpc>
          </a:pPr>
          <a:r>
            <a:rPr lang="en-US">
              <a:latin typeface="Futura PT Medium" panose="020B0604020202020204" charset="0"/>
            </a:rPr>
            <a:t>Provide collective input from the transit agencies to the Blue Ribbon Task Force regarding:</a:t>
          </a:r>
        </a:p>
      </dgm:t>
    </dgm:pt>
    <dgm:pt modelId="{40C9F9B2-7739-4542-8819-B814C6FB852E}" type="parTrans" cxnId="{40161B96-7013-4B48-94A9-39383106EAFE}">
      <dgm:prSet/>
      <dgm:spPr/>
      <dgm:t>
        <a:bodyPr/>
        <a:lstStyle/>
        <a:p>
          <a:endParaRPr lang="en-US">
            <a:latin typeface="Futura PT Medium" panose="020B0604020202020204" charset="0"/>
          </a:endParaRPr>
        </a:p>
      </dgm:t>
    </dgm:pt>
    <dgm:pt modelId="{B10E1B5D-CD86-4DAF-B5ED-3090F97D5832}" type="sibTrans" cxnId="{40161B96-7013-4B48-94A9-39383106EAFE}">
      <dgm:prSet/>
      <dgm:spPr/>
      <dgm:t>
        <a:bodyPr/>
        <a:lstStyle/>
        <a:p>
          <a:endParaRPr lang="en-US">
            <a:latin typeface="Futura PT Medium" panose="020B0604020202020204" charset="0"/>
          </a:endParaRPr>
        </a:p>
      </dgm:t>
    </dgm:pt>
    <dgm:pt modelId="{8D663A7D-222C-4254-A0BC-1D504106F5D7}">
      <dgm:prSet/>
      <dgm:spPr/>
      <dgm:t>
        <a:bodyPr/>
        <a:lstStyle/>
        <a:p>
          <a:pPr>
            <a:lnSpc>
              <a:spcPct val="100000"/>
            </a:lnSpc>
          </a:pPr>
          <a:r>
            <a:rPr lang="en-US">
              <a:latin typeface="Futura PT Medium" panose="020B0604020202020204" charset="0"/>
            </a:rPr>
            <a:t>Finance</a:t>
          </a:r>
        </a:p>
      </dgm:t>
    </dgm:pt>
    <dgm:pt modelId="{3A729DDC-FBA5-4F3F-9F2B-F1E21486948A}" type="parTrans" cxnId="{1A6FF3B9-A0AA-4A97-8112-4E0C4A5FBED3}">
      <dgm:prSet/>
      <dgm:spPr/>
      <dgm:t>
        <a:bodyPr/>
        <a:lstStyle/>
        <a:p>
          <a:endParaRPr lang="en-US">
            <a:latin typeface="Futura PT Medium" panose="020B0604020202020204" charset="0"/>
          </a:endParaRPr>
        </a:p>
      </dgm:t>
    </dgm:pt>
    <dgm:pt modelId="{179397E3-FE1E-4B9D-BBAE-49558123E7CA}" type="sibTrans" cxnId="{1A6FF3B9-A0AA-4A97-8112-4E0C4A5FBED3}">
      <dgm:prSet/>
      <dgm:spPr/>
      <dgm:t>
        <a:bodyPr/>
        <a:lstStyle/>
        <a:p>
          <a:endParaRPr lang="en-US">
            <a:latin typeface="Futura PT Medium" panose="020B0604020202020204" charset="0"/>
          </a:endParaRPr>
        </a:p>
      </dgm:t>
    </dgm:pt>
    <dgm:pt modelId="{39DD0132-9F74-4544-B5CF-EA79CA07BF78}">
      <dgm:prSet/>
      <dgm:spPr/>
      <dgm:t>
        <a:bodyPr/>
        <a:lstStyle/>
        <a:p>
          <a:pPr>
            <a:lnSpc>
              <a:spcPct val="100000"/>
            </a:lnSpc>
          </a:pPr>
          <a:r>
            <a:rPr lang="en-US">
              <a:latin typeface="Futura PT Medium" panose="020B0604020202020204" charset="0"/>
            </a:rPr>
            <a:t>Health &amp; Safety</a:t>
          </a:r>
        </a:p>
      </dgm:t>
    </dgm:pt>
    <dgm:pt modelId="{820565E6-045A-4369-BAF4-8891448302CB}" type="parTrans" cxnId="{8D165CAD-B622-49D9-81AF-AE9983B71283}">
      <dgm:prSet/>
      <dgm:spPr/>
      <dgm:t>
        <a:bodyPr/>
        <a:lstStyle/>
        <a:p>
          <a:endParaRPr lang="en-US">
            <a:latin typeface="Futura PT Medium" panose="020B0604020202020204" charset="0"/>
          </a:endParaRPr>
        </a:p>
      </dgm:t>
    </dgm:pt>
    <dgm:pt modelId="{D44ED975-CA8F-40C6-9ADA-F1E53DED0583}" type="sibTrans" cxnId="{8D165CAD-B622-49D9-81AF-AE9983B71283}">
      <dgm:prSet/>
      <dgm:spPr/>
      <dgm:t>
        <a:bodyPr/>
        <a:lstStyle/>
        <a:p>
          <a:endParaRPr lang="en-US">
            <a:latin typeface="Futura PT Medium" panose="020B0604020202020204" charset="0"/>
          </a:endParaRPr>
        </a:p>
      </dgm:t>
    </dgm:pt>
    <dgm:pt modelId="{B13D98C4-D93E-4ADF-944A-5CF33EF7FEDC}">
      <dgm:prSet/>
      <dgm:spPr/>
      <dgm:t>
        <a:bodyPr/>
        <a:lstStyle/>
        <a:p>
          <a:pPr>
            <a:lnSpc>
              <a:spcPct val="100000"/>
            </a:lnSpc>
          </a:pPr>
          <a:r>
            <a:rPr lang="en-US">
              <a:latin typeface="Futura PT Medium" panose="020B0604020202020204" charset="0"/>
            </a:rPr>
            <a:t>Planning &amp; Operations</a:t>
          </a:r>
        </a:p>
      </dgm:t>
    </dgm:pt>
    <dgm:pt modelId="{E8AAEF8E-0272-498C-9655-27D7E174A013}" type="parTrans" cxnId="{848BFD7B-58D1-434D-B6A9-ED11C7F0BFCF}">
      <dgm:prSet/>
      <dgm:spPr/>
      <dgm:t>
        <a:bodyPr/>
        <a:lstStyle/>
        <a:p>
          <a:endParaRPr lang="en-US">
            <a:latin typeface="Futura PT Medium" panose="020B0604020202020204" charset="0"/>
          </a:endParaRPr>
        </a:p>
      </dgm:t>
    </dgm:pt>
    <dgm:pt modelId="{D6B88DC9-6B49-490B-9B54-D62AF8052D87}" type="sibTrans" cxnId="{848BFD7B-58D1-434D-B6A9-ED11C7F0BFCF}">
      <dgm:prSet/>
      <dgm:spPr/>
      <dgm:t>
        <a:bodyPr/>
        <a:lstStyle/>
        <a:p>
          <a:endParaRPr lang="en-US">
            <a:latin typeface="Futura PT Medium" panose="020B0604020202020204" charset="0"/>
          </a:endParaRPr>
        </a:p>
      </dgm:t>
    </dgm:pt>
    <dgm:pt modelId="{591F50C7-CB8A-49CD-A74A-719C60C1B82E}">
      <dgm:prSet/>
      <dgm:spPr/>
      <dgm:t>
        <a:bodyPr/>
        <a:lstStyle/>
        <a:p>
          <a:pPr>
            <a:lnSpc>
              <a:spcPct val="100000"/>
            </a:lnSpc>
          </a:pPr>
          <a:r>
            <a:rPr lang="en-US">
              <a:latin typeface="Futura PT Medium" panose="020B0604020202020204" charset="0"/>
            </a:rPr>
            <a:t>Communications &amp; Advocacy</a:t>
          </a:r>
        </a:p>
      </dgm:t>
    </dgm:pt>
    <dgm:pt modelId="{D8CFD3C0-0BA3-4996-B1E8-64F1F98F5924}" type="parTrans" cxnId="{0327F5DC-33A5-4F18-B379-D6F2E2CCF6ED}">
      <dgm:prSet/>
      <dgm:spPr/>
      <dgm:t>
        <a:bodyPr/>
        <a:lstStyle/>
        <a:p>
          <a:endParaRPr lang="en-US">
            <a:latin typeface="Futura PT Medium" panose="020B0604020202020204" charset="0"/>
          </a:endParaRPr>
        </a:p>
      </dgm:t>
    </dgm:pt>
    <dgm:pt modelId="{6414451D-FA3B-4E7B-9257-41D989E2D203}" type="sibTrans" cxnId="{0327F5DC-33A5-4F18-B379-D6F2E2CCF6ED}">
      <dgm:prSet/>
      <dgm:spPr/>
      <dgm:t>
        <a:bodyPr/>
        <a:lstStyle/>
        <a:p>
          <a:endParaRPr lang="en-US">
            <a:latin typeface="Futura PT Medium" panose="020B0604020202020204" charset="0"/>
          </a:endParaRPr>
        </a:p>
      </dgm:t>
    </dgm:pt>
    <dgm:pt modelId="{270D38AF-2222-4143-BCA1-3E2A3FCC41FE}">
      <dgm:prSet/>
      <dgm:spPr/>
      <dgm:t>
        <a:bodyPr/>
        <a:lstStyle/>
        <a:p>
          <a:pPr>
            <a:lnSpc>
              <a:spcPct val="100000"/>
            </a:lnSpc>
          </a:pPr>
          <a:r>
            <a:rPr lang="en-US">
              <a:latin typeface="Futura PT Medium" panose="020B0604020202020204" charset="0"/>
            </a:rPr>
            <a:t>Peer planning discussions, including level of service to be restored and when, vehicle load factors, ridership levels, and fare collection status/plans</a:t>
          </a:r>
        </a:p>
      </dgm:t>
    </dgm:pt>
    <dgm:pt modelId="{3930EFC5-7BAB-45E2-92C9-8AA611E278C6}" type="parTrans" cxnId="{DFD1441C-577A-4B41-8B75-D6AB557685A1}">
      <dgm:prSet/>
      <dgm:spPr/>
      <dgm:t>
        <a:bodyPr/>
        <a:lstStyle/>
        <a:p>
          <a:endParaRPr lang="en-US">
            <a:latin typeface="Futura PT Medium" panose="020B0604020202020204" charset="0"/>
          </a:endParaRPr>
        </a:p>
      </dgm:t>
    </dgm:pt>
    <dgm:pt modelId="{61E14840-D616-44B7-92EF-20625BC74474}" type="sibTrans" cxnId="{DFD1441C-577A-4B41-8B75-D6AB557685A1}">
      <dgm:prSet/>
      <dgm:spPr/>
      <dgm:t>
        <a:bodyPr/>
        <a:lstStyle/>
        <a:p>
          <a:endParaRPr lang="en-US">
            <a:latin typeface="Futura PT Medium" panose="020B0604020202020204" charset="0"/>
          </a:endParaRPr>
        </a:p>
      </dgm:t>
    </dgm:pt>
    <dgm:pt modelId="{9F9BF1F0-F114-4674-BCC0-EAC85CDA8918}">
      <dgm:prSet/>
      <dgm:spPr/>
      <dgm:t>
        <a:bodyPr/>
        <a:lstStyle/>
        <a:p>
          <a:pPr>
            <a:lnSpc>
              <a:spcPct val="100000"/>
            </a:lnSpc>
          </a:pPr>
          <a:r>
            <a:rPr lang="en-US">
              <a:latin typeface="Futura PT Medium" panose="020B0604020202020204" charset="0"/>
            </a:rPr>
            <a:t>Coordinating approaches to ramping up service up as economy re-opens and seeking opportunities for collaboration</a:t>
          </a:r>
        </a:p>
      </dgm:t>
    </dgm:pt>
    <dgm:pt modelId="{E7ACAEE9-3F7A-413C-B2B8-51955D32D3C8}" type="parTrans" cxnId="{3C37913F-F2C7-4C78-82CD-E9B9FEE4C034}">
      <dgm:prSet/>
      <dgm:spPr/>
      <dgm:t>
        <a:bodyPr/>
        <a:lstStyle/>
        <a:p>
          <a:endParaRPr lang="en-US">
            <a:latin typeface="Futura PT Medium" panose="020B0604020202020204" charset="0"/>
          </a:endParaRPr>
        </a:p>
      </dgm:t>
    </dgm:pt>
    <dgm:pt modelId="{3A1F0A25-4692-4126-B609-8D42EEEFC54F}" type="sibTrans" cxnId="{3C37913F-F2C7-4C78-82CD-E9B9FEE4C034}">
      <dgm:prSet/>
      <dgm:spPr/>
      <dgm:t>
        <a:bodyPr/>
        <a:lstStyle/>
        <a:p>
          <a:endParaRPr lang="en-US">
            <a:latin typeface="Futura PT Medium" panose="020B0604020202020204" charset="0"/>
          </a:endParaRPr>
        </a:p>
      </dgm:t>
    </dgm:pt>
    <dgm:pt modelId="{C1C04A7B-40E0-4C54-9A86-89F5E96FDD29}">
      <dgm:prSet/>
      <dgm:spPr/>
      <dgm:t>
        <a:bodyPr/>
        <a:lstStyle/>
        <a:p>
          <a:pPr>
            <a:lnSpc>
              <a:spcPct val="100000"/>
            </a:lnSpc>
          </a:pPr>
          <a:r>
            <a:rPr lang="en-US">
              <a:latin typeface="Futura PT Medium" panose="020B0604020202020204" charset="0"/>
            </a:rPr>
            <a:t>Develop common set of standards for service operations such as Physical Distancing measures on buses and trains</a:t>
          </a:r>
        </a:p>
      </dgm:t>
    </dgm:pt>
    <dgm:pt modelId="{4410A3A3-06FF-47CE-B5AC-35EA4557958F}" type="parTrans" cxnId="{32105E9B-CBE4-4CB6-8CE0-68561B24EB34}">
      <dgm:prSet/>
      <dgm:spPr/>
      <dgm:t>
        <a:bodyPr/>
        <a:lstStyle/>
        <a:p>
          <a:endParaRPr lang="en-US">
            <a:latin typeface="Futura PT Medium" panose="020B0604020202020204" charset="0"/>
          </a:endParaRPr>
        </a:p>
      </dgm:t>
    </dgm:pt>
    <dgm:pt modelId="{BC45F5FB-D092-42D3-AB58-80F002902943}" type="sibTrans" cxnId="{32105E9B-CBE4-4CB6-8CE0-68561B24EB34}">
      <dgm:prSet/>
      <dgm:spPr/>
      <dgm:t>
        <a:bodyPr/>
        <a:lstStyle/>
        <a:p>
          <a:endParaRPr lang="en-US">
            <a:latin typeface="Futura PT Medium" panose="020B0604020202020204" charset="0"/>
          </a:endParaRPr>
        </a:p>
      </dgm:t>
    </dgm:pt>
    <dgm:pt modelId="{9B952F6F-E842-42DF-9604-F9C27487EB94}">
      <dgm:prSet/>
      <dgm:spPr/>
      <dgm:t>
        <a:bodyPr/>
        <a:lstStyle/>
        <a:p>
          <a:pPr>
            <a:lnSpc>
              <a:spcPct val="100000"/>
            </a:lnSpc>
          </a:pPr>
          <a:r>
            <a:rPr lang="en-US">
              <a:latin typeface="Futura PT Medium" panose="020B0604020202020204" charset="0"/>
            </a:rPr>
            <a:t>Coordinated advocacy on financial and legislative actions and policy</a:t>
          </a:r>
        </a:p>
      </dgm:t>
    </dgm:pt>
    <dgm:pt modelId="{7F3E79AC-20A8-4F3F-AA46-8E41A61D7151}" type="parTrans" cxnId="{463D5150-F5F1-462B-A019-755460E09DF3}">
      <dgm:prSet/>
      <dgm:spPr/>
      <dgm:t>
        <a:bodyPr/>
        <a:lstStyle/>
        <a:p>
          <a:endParaRPr lang="en-US">
            <a:latin typeface="Futura PT Medium" panose="020B0604020202020204" charset="0"/>
          </a:endParaRPr>
        </a:p>
      </dgm:t>
    </dgm:pt>
    <dgm:pt modelId="{A09DFA88-AF72-43F4-8C92-3EA1776A31BC}" type="sibTrans" cxnId="{463D5150-F5F1-462B-A019-755460E09DF3}">
      <dgm:prSet/>
      <dgm:spPr/>
      <dgm:t>
        <a:bodyPr/>
        <a:lstStyle/>
        <a:p>
          <a:endParaRPr lang="en-US">
            <a:latin typeface="Futura PT Medium" panose="020B0604020202020204" charset="0"/>
          </a:endParaRPr>
        </a:p>
      </dgm:t>
    </dgm:pt>
    <dgm:pt modelId="{4589E2CC-D965-4B34-806B-99A2300EBF92}" type="pres">
      <dgm:prSet presAssocID="{3CC489F1-6BAB-4CC0-8818-BF1D215A4A5A}" presName="root" presStyleCnt="0">
        <dgm:presLayoutVars>
          <dgm:dir/>
          <dgm:resizeHandles val="exact"/>
        </dgm:presLayoutVars>
      </dgm:prSet>
      <dgm:spPr/>
    </dgm:pt>
    <dgm:pt modelId="{8EECB13E-0528-4358-AC18-BDCFC8C19FC5}" type="pres">
      <dgm:prSet presAssocID="{8974BBB8-DE05-4701-A96A-E57F0BCECB9F}" presName="compNode" presStyleCnt="0"/>
      <dgm:spPr/>
    </dgm:pt>
    <dgm:pt modelId="{06C14C05-A53A-4C4A-91E8-0BEA90193F63}" type="pres">
      <dgm:prSet presAssocID="{8974BBB8-DE05-4701-A96A-E57F0BCECB9F}" presName="bgRect" presStyleLbl="bgShp" presStyleIdx="0" presStyleCnt="6"/>
      <dgm:spPr/>
    </dgm:pt>
    <dgm:pt modelId="{DFE59F7F-D5C6-494B-8432-99954A1F238B}" type="pres">
      <dgm:prSet presAssocID="{8974BBB8-DE05-4701-A96A-E57F0BCECB9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D4441BA3-F8D2-462E-B36C-D78BE94A7C15}" type="pres">
      <dgm:prSet presAssocID="{8974BBB8-DE05-4701-A96A-E57F0BCECB9F}" presName="spaceRect" presStyleCnt="0"/>
      <dgm:spPr/>
    </dgm:pt>
    <dgm:pt modelId="{11ED41FE-87E1-47BE-B1BF-7D8CC1EDE825}" type="pres">
      <dgm:prSet presAssocID="{8974BBB8-DE05-4701-A96A-E57F0BCECB9F}" presName="parTx" presStyleLbl="revTx" presStyleIdx="0" presStyleCnt="7">
        <dgm:presLayoutVars>
          <dgm:chMax val="0"/>
          <dgm:chPref val="0"/>
        </dgm:presLayoutVars>
      </dgm:prSet>
      <dgm:spPr/>
    </dgm:pt>
    <dgm:pt modelId="{82C99285-7F10-4F0C-BF6B-3230644EB94C}" type="pres">
      <dgm:prSet presAssocID="{42DC12C7-6389-42F8-B7A0-6C137897BA1D}" presName="sibTrans" presStyleCnt="0"/>
      <dgm:spPr/>
    </dgm:pt>
    <dgm:pt modelId="{75FB1C4A-9562-4ADF-8FF8-EF77E945828C}" type="pres">
      <dgm:prSet presAssocID="{F7AC2C12-894D-4959-A827-259DCA040CD7}" presName="compNode" presStyleCnt="0"/>
      <dgm:spPr/>
    </dgm:pt>
    <dgm:pt modelId="{9C8A75CB-2B67-4623-B28E-22AE48954E3E}" type="pres">
      <dgm:prSet presAssocID="{F7AC2C12-894D-4959-A827-259DCA040CD7}" presName="bgRect" presStyleLbl="bgShp" presStyleIdx="1" presStyleCnt="6"/>
      <dgm:spPr/>
    </dgm:pt>
    <dgm:pt modelId="{6BEF1EC1-F082-4379-A37A-041364C3F2A8}" type="pres">
      <dgm:prSet presAssocID="{F7AC2C12-894D-4959-A827-259DCA040CD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31178312-3879-489D-B74B-5BD5AEB803C5}" type="pres">
      <dgm:prSet presAssocID="{F7AC2C12-894D-4959-A827-259DCA040CD7}" presName="spaceRect" presStyleCnt="0"/>
      <dgm:spPr/>
    </dgm:pt>
    <dgm:pt modelId="{78E4D42F-CA02-4507-B0A7-02651FBF9119}" type="pres">
      <dgm:prSet presAssocID="{F7AC2C12-894D-4959-A827-259DCA040CD7}" presName="parTx" presStyleLbl="revTx" presStyleIdx="1" presStyleCnt="7">
        <dgm:presLayoutVars>
          <dgm:chMax val="0"/>
          <dgm:chPref val="0"/>
        </dgm:presLayoutVars>
      </dgm:prSet>
      <dgm:spPr/>
    </dgm:pt>
    <dgm:pt modelId="{2D98187F-988D-4617-8C45-A68950D3F3B6}" type="pres">
      <dgm:prSet presAssocID="{F7AC2C12-894D-4959-A827-259DCA040CD7}" presName="desTx" presStyleLbl="revTx" presStyleIdx="2" presStyleCnt="7">
        <dgm:presLayoutVars/>
      </dgm:prSet>
      <dgm:spPr/>
    </dgm:pt>
    <dgm:pt modelId="{B24136EE-54B0-4A58-8F2D-609657F0B769}" type="pres">
      <dgm:prSet presAssocID="{B10E1B5D-CD86-4DAF-B5ED-3090F97D5832}" presName="sibTrans" presStyleCnt="0"/>
      <dgm:spPr/>
    </dgm:pt>
    <dgm:pt modelId="{7828ACAF-7860-43B2-8717-33B18E7F9203}" type="pres">
      <dgm:prSet presAssocID="{270D38AF-2222-4143-BCA1-3E2A3FCC41FE}" presName="compNode" presStyleCnt="0"/>
      <dgm:spPr/>
    </dgm:pt>
    <dgm:pt modelId="{11578ED0-47A5-421B-A30A-AA234B783F62}" type="pres">
      <dgm:prSet presAssocID="{270D38AF-2222-4143-BCA1-3E2A3FCC41FE}" presName="bgRect" presStyleLbl="bgShp" presStyleIdx="2" presStyleCnt="6"/>
      <dgm:spPr/>
    </dgm:pt>
    <dgm:pt modelId="{C9F62F8B-1E94-44D5-82E5-6A934F4E32DE}" type="pres">
      <dgm:prSet presAssocID="{270D38AF-2222-4143-BCA1-3E2A3FCC41FE}"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a:ext>
      </dgm:extLst>
    </dgm:pt>
    <dgm:pt modelId="{78E9E01D-50C7-4847-AED7-7069FE0D9708}" type="pres">
      <dgm:prSet presAssocID="{270D38AF-2222-4143-BCA1-3E2A3FCC41FE}" presName="spaceRect" presStyleCnt="0"/>
      <dgm:spPr/>
    </dgm:pt>
    <dgm:pt modelId="{59E5EB56-5CDC-49DC-B823-04C54757896D}" type="pres">
      <dgm:prSet presAssocID="{270D38AF-2222-4143-BCA1-3E2A3FCC41FE}" presName="parTx" presStyleLbl="revTx" presStyleIdx="3" presStyleCnt="7">
        <dgm:presLayoutVars>
          <dgm:chMax val="0"/>
          <dgm:chPref val="0"/>
        </dgm:presLayoutVars>
      </dgm:prSet>
      <dgm:spPr/>
    </dgm:pt>
    <dgm:pt modelId="{20972A26-A28E-4CF4-AA9C-2C76FCB305E7}" type="pres">
      <dgm:prSet presAssocID="{61E14840-D616-44B7-92EF-20625BC74474}" presName="sibTrans" presStyleCnt="0"/>
      <dgm:spPr/>
    </dgm:pt>
    <dgm:pt modelId="{1261E29C-0ADF-47ED-BE33-0528E9C367C1}" type="pres">
      <dgm:prSet presAssocID="{9F9BF1F0-F114-4674-BCC0-EAC85CDA8918}" presName="compNode" presStyleCnt="0"/>
      <dgm:spPr/>
    </dgm:pt>
    <dgm:pt modelId="{E54A8876-8BAD-4846-8632-69E45D11E46F}" type="pres">
      <dgm:prSet presAssocID="{9F9BF1F0-F114-4674-BCC0-EAC85CDA8918}" presName="bgRect" presStyleLbl="bgShp" presStyleIdx="3" presStyleCnt="6"/>
      <dgm:spPr/>
    </dgm:pt>
    <dgm:pt modelId="{DB271CCA-20EC-4A63-B17D-40DDEF4D433C}" type="pres">
      <dgm:prSet presAssocID="{9F9BF1F0-F114-4674-BCC0-EAC85CDA8918}"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roup brainstorm"/>
        </a:ext>
      </dgm:extLst>
    </dgm:pt>
    <dgm:pt modelId="{9AFD3919-A1F2-4748-9F91-F1C6D5D06238}" type="pres">
      <dgm:prSet presAssocID="{9F9BF1F0-F114-4674-BCC0-EAC85CDA8918}" presName="spaceRect" presStyleCnt="0"/>
      <dgm:spPr/>
    </dgm:pt>
    <dgm:pt modelId="{D3B6212E-7DE4-4615-91C1-DC5162D1BF75}" type="pres">
      <dgm:prSet presAssocID="{9F9BF1F0-F114-4674-BCC0-EAC85CDA8918}" presName="parTx" presStyleLbl="revTx" presStyleIdx="4" presStyleCnt="7">
        <dgm:presLayoutVars>
          <dgm:chMax val="0"/>
          <dgm:chPref val="0"/>
        </dgm:presLayoutVars>
      </dgm:prSet>
      <dgm:spPr/>
    </dgm:pt>
    <dgm:pt modelId="{F3527A70-37A0-4609-AC60-F8038F441600}" type="pres">
      <dgm:prSet presAssocID="{3A1F0A25-4692-4126-B609-8D42EEEFC54F}" presName="sibTrans" presStyleCnt="0"/>
      <dgm:spPr/>
    </dgm:pt>
    <dgm:pt modelId="{ABB5463D-BA92-446F-B2CD-E84BF1622720}" type="pres">
      <dgm:prSet presAssocID="{9B952F6F-E842-42DF-9604-F9C27487EB94}" presName="compNode" presStyleCnt="0"/>
      <dgm:spPr/>
    </dgm:pt>
    <dgm:pt modelId="{95545FD5-55AD-4900-936E-080C33AFAFD6}" type="pres">
      <dgm:prSet presAssocID="{9B952F6F-E842-42DF-9604-F9C27487EB94}" presName="bgRect" presStyleLbl="bgShp" presStyleIdx="4" presStyleCnt="6"/>
      <dgm:spPr/>
    </dgm:pt>
    <dgm:pt modelId="{93BCA400-E4C7-4546-9F41-39EEE2A99834}" type="pres">
      <dgm:prSet presAssocID="{9B952F6F-E842-42DF-9604-F9C27487EB94}"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ustomer review"/>
        </a:ext>
      </dgm:extLst>
    </dgm:pt>
    <dgm:pt modelId="{836EAF97-B0AF-4FE8-A179-23CD6837A079}" type="pres">
      <dgm:prSet presAssocID="{9B952F6F-E842-42DF-9604-F9C27487EB94}" presName="spaceRect" presStyleCnt="0"/>
      <dgm:spPr/>
    </dgm:pt>
    <dgm:pt modelId="{8034C114-1502-4353-A885-9E14F96C0B7C}" type="pres">
      <dgm:prSet presAssocID="{9B952F6F-E842-42DF-9604-F9C27487EB94}" presName="parTx" presStyleLbl="revTx" presStyleIdx="5" presStyleCnt="7">
        <dgm:presLayoutVars>
          <dgm:chMax val="0"/>
          <dgm:chPref val="0"/>
        </dgm:presLayoutVars>
      </dgm:prSet>
      <dgm:spPr/>
    </dgm:pt>
    <dgm:pt modelId="{F44CBF76-6DFC-4973-B8E9-C58F93D705E0}" type="pres">
      <dgm:prSet presAssocID="{A09DFA88-AF72-43F4-8C92-3EA1776A31BC}" presName="sibTrans" presStyleCnt="0"/>
      <dgm:spPr/>
    </dgm:pt>
    <dgm:pt modelId="{B52EE4A4-44D9-4B23-996E-803DDE2595D1}" type="pres">
      <dgm:prSet presAssocID="{C1C04A7B-40E0-4C54-9A86-89F5E96FDD29}" presName="compNode" presStyleCnt="0"/>
      <dgm:spPr/>
    </dgm:pt>
    <dgm:pt modelId="{8E5C0D47-9A5E-447B-B0C9-168A718AC935}" type="pres">
      <dgm:prSet presAssocID="{C1C04A7B-40E0-4C54-9A86-89F5E96FDD29}" presName="bgRect" presStyleLbl="bgShp" presStyleIdx="5" presStyleCnt="6"/>
      <dgm:spPr/>
    </dgm:pt>
    <dgm:pt modelId="{98BD0E3F-0A90-41F2-A149-7B1B57D58386}" type="pres">
      <dgm:prSet presAssocID="{C1C04A7B-40E0-4C54-9A86-89F5E96FDD2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rain"/>
        </a:ext>
      </dgm:extLst>
    </dgm:pt>
    <dgm:pt modelId="{A07D718A-3A37-482D-9C7B-BD09C601BD3D}" type="pres">
      <dgm:prSet presAssocID="{C1C04A7B-40E0-4C54-9A86-89F5E96FDD29}" presName="spaceRect" presStyleCnt="0"/>
      <dgm:spPr/>
    </dgm:pt>
    <dgm:pt modelId="{763DCA8A-2FC6-45B3-B6C6-0F2B928CB168}" type="pres">
      <dgm:prSet presAssocID="{C1C04A7B-40E0-4C54-9A86-89F5E96FDD29}" presName="parTx" presStyleLbl="revTx" presStyleIdx="6" presStyleCnt="7">
        <dgm:presLayoutVars>
          <dgm:chMax val="0"/>
          <dgm:chPref val="0"/>
        </dgm:presLayoutVars>
      </dgm:prSet>
      <dgm:spPr/>
    </dgm:pt>
  </dgm:ptLst>
  <dgm:cxnLst>
    <dgm:cxn modelId="{ABCF5A02-8AB0-4E75-82F9-E914A2D5A6D5}" srcId="{3CC489F1-6BAB-4CC0-8818-BF1D215A4A5A}" destId="{8974BBB8-DE05-4701-A96A-E57F0BCECB9F}" srcOrd="0" destOrd="0" parTransId="{3C7D2099-64EB-49E9-BD7A-543051585000}" sibTransId="{42DC12C7-6389-42F8-B7A0-6C137897BA1D}"/>
    <dgm:cxn modelId="{A1945106-B953-473C-8991-C368763A0E0B}" type="presOf" srcId="{B13D98C4-D93E-4ADF-944A-5CF33EF7FEDC}" destId="{2D98187F-988D-4617-8C45-A68950D3F3B6}" srcOrd="0" destOrd="2" presId="urn:microsoft.com/office/officeart/2018/2/layout/IconVerticalSolidList"/>
    <dgm:cxn modelId="{DFD1441C-577A-4B41-8B75-D6AB557685A1}" srcId="{3CC489F1-6BAB-4CC0-8818-BF1D215A4A5A}" destId="{270D38AF-2222-4143-BCA1-3E2A3FCC41FE}" srcOrd="2" destOrd="0" parTransId="{3930EFC5-7BAB-45E2-92C9-8AA611E278C6}" sibTransId="{61E14840-D616-44B7-92EF-20625BC74474}"/>
    <dgm:cxn modelId="{3C37913F-F2C7-4C78-82CD-E9B9FEE4C034}" srcId="{3CC489F1-6BAB-4CC0-8818-BF1D215A4A5A}" destId="{9F9BF1F0-F114-4674-BCC0-EAC85CDA8918}" srcOrd="3" destOrd="0" parTransId="{E7ACAEE9-3F7A-413C-B2B8-51955D32D3C8}" sibTransId="{3A1F0A25-4692-4126-B609-8D42EEEFC54F}"/>
    <dgm:cxn modelId="{38BB5963-B070-4FEE-96EE-97904150958D}" type="presOf" srcId="{3CC489F1-6BAB-4CC0-8818-BF1D215A4A5A}" destId="{4589E2CC-D965-4B34-806B-99A2300EBF92}" srcOrd="0" destOrd="0" presId="urn:microsoft.com/office/officeart/2018/2/layout/IconVerticalSolidList"/>
    <dgm:cxn modelId="{69A6B966-53BA-4EAF-B7C2-EC17D93695D4}" type="presOf" srcId="{270D38AF-2222-4143-BCA1-3E2A3FCC41FE}" destId="{59E5EB56-5CDC-49DC-B823-04C54757896D}" srcOrd="0" destOrd="0" presId="urn:microsoft.com/office/officeart/2018/2/layout/IconVerticalSolidList"/>
    <dgm:cxn modelId="{41508B6C-0F5A-4715-B48F-D2C295D28819}" type="presOf" srcId="{39DD0132-9F74-4544-B5CF-EA79CA07BF78}" destId="{2D98187F-988D-4617-8C45-A68950D3F3B6}" srcOrd="0" destOrd="1" presId="urn:microsoft.com/office/officeart/2018/2/layout/IconVerticalSolidList"/>
    <dgm:cxn modelId="{463D5150-F5F1-462B-A019-755460E09DF3}" srcId="{3CC489F1-6BAB-4CC0-8818-BF1D215A4A5A}" destId="{9B952F6F-E842-42DF-9604-F9C27487EB94}" srcOrd="4" destOrd="0" parTransId="{7F3E79AC-20A8-4F3F-AA46-8E41A61D7151}" sibTransId="{A09DFA88-AF72-43F4-8C92-3EA1776A31BC}"/>
    <dgm:cxn modelId="{FE2C0B56-84D7-4B43-840A-974BDE760F85}" type="presOf" srcId="{9F9BF1F0-F114-4674-BCC0-EAC85CDA8918}" destId="{D3B6212E-7DE4-4615-91C1-DC5162D1BF75}" srcOrd="0" destOrd="0" presId="urn:microsoft.com/office/officeart/2018/2/layout/IconVerticalSolidList"/>
    <dgm:cxn modelId="{7323567A-D7C0-46C1-BD79-1AC63CFB6D5B}" type="presOf" srcId="{8D663A7D-222C-4254-A0BC-1D504106F5D7}" destId="{2D98187F-988D-4617-8C45-A68950D3F3B6}" srcOrd="0" destOrd="0" presId="urn:microsoft.com/office/officeart/2018/2/layout/IconVerticalSolidList"/>
    <dgm:cxn modelId="{848BFD7B-58D1-434D-B6A9-ED11C7F0BFCF}" srcId="{F7AC2C12-894D-4959-A827-259DCA040CD7}" destId="{B13D98C4-D93E-4ADF-944A-5CF33EF7FEDC}" srcOrd="2" destOrd="0" parTransId="{E8AAEF8E-0272-498C-9655-27D7E174A013}" sibTransId="{D6B88DC9-6B49-490B-9B54-D62AF8052D87}"/>
    <dgm:cxn modelId="{77356595-1EC9-4300-B51F-6E847A8AAB9E}" type="presOf" srcId="{9B952F6F-E842-42DF-9604-F9C27487EB94}" destId="{8034C114-1502-4353-A885-9E14F96C0B7C}" srcOrd="0" destOrd="0" presId="urn:microsoft.com/office/officeart/2018/2/layout/IconVerticalSolidList"/>
    <dgm:cxn modelId="{DD744895-AA2D-4E74-810E-389F3F975148}" type="presOf" srcId="{8974BBB8-DE05-4701-A96A-E57F0BCECB9F}" destId="{11ED41FE-87E1-47BE-B1BF-7D8CC1EDE825}" srcOrd="0" destOrd="0" presId="urn:microsoft.com/office/officeart/2018/2/layout/IconVerticalSolidList"/>
    <dgm:cxn modelId="{40161B96-7013-4B48-94A9-39383106EAFE}" srcId="{3CC489F1-6BAB-4CC0-8818-BF1D215A4A5A}" destId="{F7AC2C12-894D-4959-A827-259DCA040CD7}" srcOrd="1" destOrd="0" parTransId="{40C9F9B2-7739-4542-8819-B814C6FB852E}" sibTransId="{B10E1B5D-CD86-4DAF-B5ED-3090F97D5832}"/>
    <dgm:cxn modelId="{32105E9B-CBE4-4CB6-8CE0-68561B24EB34}" srcId="{3CC489F1-6BAB-4CC0-8818-BF1D215A4A5A}" destId="{C1C04A7B-40E0-4C54-9A86-89F5E96FDD29}" srcOrd="5" destOrd="0" parTransId="{4410A3A3-06FF-47CE-B5AC-35EA4557958F}" sibTransId="{BC45F5FB-D092-42D3-AB58-80F002902943}"/>
    <dgm:cxn modelId="{B08BAF9D-17BD-40CA-9773-6B21F059B013}" type="presOf" srcId="{C1C04A7B-40E0-4C54-9A86-89F5E96FDD29}" destId="{763DCA8A-2FC6-45B3-B6C6-0F2B928CB168}" srcOrd="0" destOrd="0" presId="urn:microsoft.com/office/officeart/2018/2/layout/IconVerticalSolidList"/>
    <dgm:cxn modelId="{789F77A5-84DA-4D06-B4BC-524745A9CA9B}" type="presOf" srcId="{591F50C7-CB8A-49CD-A74A-719C60C1B82E}" destId="{2D98187F-988D-4617-8C45-A68950D3F3B6}" srcOrd="0" destOrd="3" presId="urn:microsoft.com/office/officeart/2018/2/layout/IconVerticalSolidList"/>
    <dgm:cxn modelId="{8D165CAD-B622-49D9-81AF-AE9983B71283}" srcId="{F7AC2C12-894D-4959-A827-259DCA040CD7}" destId="{39DD0132-9F74-4544-B5CF-EA79CA07BF78}" srcOrd="1" destOrd="0" parTransId="{820565E6-045A-4369-BAF4-8891448302CB}" sibTransId="{D44ED975-CA8F-40C6-9ADA-F1E53DED0583}"/>
    <dgm:cxn modelId="{1A6FF3B9-A0AA-4A97-8112-4E0C4A5FBED3}" srcId="{F7AC2C12-894D-4959-A827-259DCA040CD7}" destId="{8D663A7D-222C-4254-A0BC-1D504106F5D7}" srcOrd="0" destOrd="0" parTransId="{3A729DDC-FBA5-4F3F-9F2B-F1E21486948A}" sibTransId="{179397E3-FE1E-4B9D-BBAE-49558123E7CA}"/>
    <dgm:cxn modelId="{0327F5DC-33A5-4F18-B379-D6F2E2CCF6ED}" srcId="{F7AC2C12-894D-4959-A827-259DCA040CD7}" destId="{591F50C7-CB8A-49CD-A74A-719C60C1B82E}" srcOrd="3" destOrd="0" parTransId="{D8CFD3C0-0BA3-4996-B1E8-64F1F98F5924}" sibTransId="{6414451D-FA3B-4E7B-9257-41D989E2D203}"/>
    <dgm:cxn modelId="{2F6BDFE4-6B48-464D-BD7E-585E4EFAA694}" type="presOf" srcId="{F7AC2C12-894D-4959-A827-259DCA040CD7}" destId="{78E4D42F-CA02-4507-B0A7-02651FBF9119}" srcOrd="0" destOrd="0" presId="urn:microsoft.com/office/officeart/2018/2/layout/IconVerticalSolidList"/>
    <dgm:cxn modelId="{44040E15-E11E-402D-9395-B9D9AF5224A2}" type="presParOf" srcId="{4589E2CC-D965-4B34-806B-99A2300EBF92}" destId="{8EECB13E-0528-4358-AC18-BDCFC8C19FC5}" srcOrd="0" destOrd="0" presId="urn:microsoft.com/office/officeart/2018/2/layout/IconVerticalSolidList"/>
    <dgm:cxn modelId="{30E7180F-7327-44F4-8078-3A0675B4C26D}" type="presParOf" srcId="{8EECB13E-0528-4358-AC18-BDCFC8C19FC5}" destId="{06C14C05-A53A-4C4A-91E8-0BEA90193F63}" srcOrd="0" destOrd="0" presId="urn:microsoft.com/office/officeart/2018/2/layout/IconVerticalSolidList"/>
    <dgm:cxn modelId="{012FE8D1-BE56-40E6-A378-401D0D1FD251}" type="presParOf" srcId="{8EECB13E-0528-4358-AC18-BDCFC8C19FC5}" destId="{DFE59F7F-D5C6-494B-8432-99954A1F238B}" srcOrd="1" destOrd="0" presId="urn:microsoft.com/office/officeart/2018/2/layout/IconVerticalSolidList"/>
    <dgm:cxn modelId="{9A72AA7E-64E6-4B83-A09B-EB487FEF97BD}" type="presParOf" srcId="{8EECB13E-0528-4358-AC18-BDCFC8C19FC5}" destId="{D4441BA3-F8D2-462E-B36C-D78BE94A7C15}" srcOrd="2" destOrd="0" presId="urn:microsoft.com/office/officeart/2018/2/layout/IconVerticalSolidList"/>
    <dgm:cxn modelId="{4604457D-0020-4E47-8108-26B61C58C3B6}" type="presParOf" srcId="{8EECB13E-0528-4358-AC18-BDCFC8C19FC5}" destId="{11ED41FE-87E1-47BE-B1BF-7D8CC1EDE825}" srcOrd="3" destOrd="0" presId="urn:microsoft.com/office/officeart/2018/2/layout/IconVerticalSolidList"/>
    <dgm:cxn modelId="{86158879-C01F-435D-8F79-4AC532840818}" type="presParOf" srcId="{4589E2CC-D965-4B34-806B-99A2300EBF92}" destId="{82C99285-7F10-4F0C-BF6B-3230644EB94C}" srcOrd="1" destOrd="0" presId="urn:microsoft.com/office/officeart/2018/2/layout/IconVerticalSolidList"/>
    <dgm:cxn modelId="{FF0FDAB8-7FDF-4B26-B961-0066036BA63A}" type="presParOf" srcId="{4589E2CC-D965-4B34-806B-99A2300EBF92}" destId="{75FB1C4A-9562-4ADF-8FF8-EF77E945828C}" srcOrd="2" destOrd="0" presId="urn:microsoft.com/office/officeart/2018/2/layout/IconVerticalSolidList"/>
    <dgm:cxn modelId="{4FD7D0E1-74F8-46B3-B096-779BCE377BA3}" type="presParOf" srcId="{75FB1C4A-9562-4ADF-8FF8-EF77E945828C}" destId="{9C8A75CB-2B67-4623-B28E-22AE48954E3E}" srcOrd="0" destOrd="0" presId="urn:microsoft.com/office/officeart/2018/2/layout/IconVerticalSolidList"/>
    <dgm:cxn modelId="{BE30C3E4-4958-4196-99E1-FBA86CF7CB37}" type="presParOf" srcId="{75FB1C4A-9562-4ADF-8FF8-EF77E945828C}" destId="{6BEF1EC1-F082-4379-A37A-041364C3F2A8}" srcOrd="1" destOrd="0" presId="urn:microsoft.com/office/officeart/2018/2/layout/IconVerticalSolidList"/>
    <dgm:cxn modelId="{ABCD8CF1-01C6-4E11-A946-F43615C9DF23}" type="presParOf" srcId="{75FB1C4A-9562-4ADF-8FF8-EF77E945828C}" destId="{31178312-3879-489D-B74B-5BD5AEB803C5}" srcOrd="2" destOrd="0" presId="urn:microsoft.com/office/officeart/2018/2/layout/IconVerticalSolidList"/>
    <dgm:cxn modelId="{1933FF45-FDD1-48B4-ACD4-43EC32CE8D5D}" type="presParOf" srcId="{75FB1C4A-9562-4ADF-8FF8-EF77E945828C}" destId="{78E4D42F-CA02-4507-B0A7-02651FBF9119}" srcOrd="3" destOrd="0" presId="urn:microsoft.com/office/officeart/2018/2/layout/IconVerticalSolidList"/>
    <dgm:cxn modelId="{775FB996-656B-4951-9702-CA5608DAFA8C}" type="presParOf" srcId="{75FB1C4A-9562-4ADF-8FF8-EF77E945828C}" destId="{2D98187F-988D-4617-8C45-A68950D3F3B6}" srcOrd="4" destOrd="0" presId="urn:microsoft.com/office/officeart/2018/2/layout/IconVerticalSolidList"/>
    <dgm:cxn modelId="{2BD3208D-E38D-433C-9822-D958ADEE80A4}" type="presParOf" srcId="{4589E2CC-D965-4B34-806B-99A2300EBF92}" destId="{B24136EE-54B0-4A58-8F2D-609657F0B769}" srcOrd="3" destOrd="0" presId="urn:microsoft.com/office/officeart/2018/2/layout/IconVerticalSolidList"/>
    <dgm:cxn modelId="{948B9EDA-6348-4E3E-AFA9-8D5FF6136834}" type="presParOf" srcId="{4589E2CC-D965-4B34-806B-99A2300EBF92}" destId="{7828ACAF-7860-43B2-8717-33B18E7F9203}" srcOrd="4" destOrd="0" presId="urn:microsoft.com/office/officeart/2018/2/layout/IconVerticalSolidList"/>
    <dgm:cxn modelId="{E07DCCD5-DAE3-4499-9A32-B656AC41F333}" type="presParOf" srcId="{7828ACAF-7860-43B2-8717-33B18E7F9203}" destId="{11578ED0-47A5-421B-A30A-AA234B783F62}" srcOrd="0" destOrd="0" presId="urn:microsoft.com/office/officeart/2018/2/layout/IconVerticalSolidList"/>
    <dgm:cxn modelId="{AF36840F-6895-418D-AA2E-3B6BA0182F7F}" type="presParOf" srcId="{7828ACAF-7860-43B2-8717-33B18E7F9203}" destId="{C9F62F8B-1E94-44D5-82E5-6A934F4E32DE}" srcOrd="1" destOrd="0" presId="urn:microsoft.com/office/officeart/2018/2/layout/IconVerticalSolidList"/>
    <dgm:cxn modelId="{C0C7E6BB-3D5F-496A-B79D-12C7D60BE576}" type="presParOf" srcId="{7828ACAF-7860-43B2-8717-33B18E7F9203}" destId="{78E9E01D-50C7-4847-AED7-7069FE0D9708}" srcOrd="2" destOrd="0" presId="urn:microsoft.com/office/officeart/2018/2/layout/IconVerticalSolidList"/>
    <dgm:cxn modelId="{BE28F5C6-37BE-4C0F-A7D4-AD2E424BD758}" type="presParOf" srcId="{7828ACAF-7860-43B2-8717-33B18E7F9203}" destId="{59E5EB56-5CDC-49DC-B823-04C54757896D}" srcOrd="3" destOrd="0" presId="urn:microsoft.com/office/officeart/2018/2/layout/IconVerticalSolidList"/>
    <dgm:cxn modelId="{056360B7-5CF8-427B-B208-36E6B2389625}" type="presParOf" srcId="{4589E2CC-D965-4B34-806B-99A2300EBF92}" destId="{20972A26-A28E-4CF4-AA9C-2C76FCB305E7}" srcOrd="5" destOrd="0" presId="urn:microsoft.com/office/officeart/2018/2/layout/IconVerticalSolidList"/>
    <dgm:cxn modelId="{B9C6C799-3872-4F87-8852-430EF2FD209C}" type="presParOf" srcId="{4589E2CC-D965-4B34-806B-99A2300EBF92}" destId="{1261E29C-0ADF-47ED-BE33-0528E9C367C1}" srcOrd="6" destOrd="0" presId="urn:microsoft.com/office/officeart/2018/2/layout/IconVerticalSolidList"/>
    <dgm:cxn modelId="{FBCC1881-C783-40B4-94D0-C354EABC1DA6}" type="presParOf" srcId="{1261E29C-0ADF-47ED-BE33-0528E9C367C1}" destId="{E54A8876-8BAD-4846-8632-69E45D11E46F}" srcOrd="0" destOrd="0" presId="urn:microsoft.com/office/officeart/2018/2/layout/IconVerticalSolidList"/>
    <dgm:cxn modelId="{3B4596FF-6D73-4280-AF1D-01E546A63CC3}" type="presParOf" srcId="{1261E29C-0ADF-47ED-BE33-0528E9C367C1}" destId="{DB271CCA-20EC-4A63-B17D-40DDEF4D433C}" srcOrd="1" destOrd="0" presId="urn:microsoft.com/office/officeart/2018/2/layout/IconVerticalSolidList"/>
    <dgm:cxn modelId="{AFCCFDE5-04DB-444A-B949-1328A2308D14}" type="presParOf" srcId="{1261E29C-0ADF-47ED-BE33-0528E9C367C1}" destId="{9AFD3919-A1F2-4748-9F91-F1C6D5D06238}" srcOrd="2" destOrd="0" presId="urn:microsoft.com/office/officeart/2018/2/layout/IconVerticalSolidList"/>
    <dgm:cxn modelId="{D04A49EA-CB89-455A-BBCB-7443677666CA}" type="presParOf" srcId="{1261E29C-0ADF-47ED-BE33-0528E9C367C1}" destId="{D3B6212E-7DE4-4615-91C1-DC5162D1BF75}" srcOrd="3" destOrd="0" presId="urn:microsoft.com/office/officeart/2018/2/layout/IconVerticalSolidList"/>
    <dgm:cxn modelId="{341AFF9D-B6B9-4256-A145-45A6C12D3165}" type="presParOf" srcId="{4589E2CC-D965-4B34-806B-99A2300EBF92}" destId="{F3527A70-37A0-4609-AC60-F8038F441600}" srcOrd="7" destOrd="0" presId="urn:microsoft.com/office/officeart/2018/2/layout/IconVerticalSolidList"/>
    <dgm:cxn modelId="{CA45B8A8-BCE9-476A-BEFC-9388D7AD6761}" type="presParOf" srcId="{4589E2CC-D965-4B34-806B-99A2300EBF92}" destId="{ABB5463D-BA92-446F-B2CD-E84BF1622720}" srcOrd="8" destOrd="0" presId="urn:microsoft.com/office/officeart/2018/2/layout/IconVerticalSolidList"/>
    <dgm:cxn modelId="{25615C86-11F8-4B4A-9EAD-07054449AAC9}" type="presParOf" srcId="{ABB5463D-BA92-446F-B2CD-E84BF1622720}" destId="{95545FD5-55AD-4900-936E-080C33AFAFD6}" srcOrd="0" destOrd="0" presId="urn:microsoft.com/office/officeart/2018/2/layout/IconVerticalSolidList"/>
    <dgm:cxn modelId="{9C230C0A-543C-423C-A266-46B0D7A2F3C4}" type="presParOf" srcId="{ABB5463D-BA92-446F-B2CD-E84BF1622720}" destId="{93BCA400-E4C7-4546-9F41-39EEE2A99834}" srcOrd="1" destOrd="0" presId="urn:microsoft.com/office/officeart/2018/2/layout/IconVerticalSolidList"/>
    <dgm:cxn modelId="{5C7E3F30-78BF-4A92-B09D-7D87BD8A6C78}" type="presParOf" srcId="{ABB5463D-BA92-446F-B2CD-E84BF1622720}" destId="{836EAF97-B0AF-4FE8-A179-23CD6837A079}" srcOrd="2" destOrd="0" presId="urn:microsoft.com/office/officeart/2018/2/layout/IconVerticalSolidList"/>
    <dgm:cxn modelId="{1EFD580B-D134-46BC-8DE3-B0A1CCFB88AA}" type="presParOf" srcId="{ABB5463D-BA92-446F-B2CD-E84BF1622720}" destId="{8034C114-1502-4353-A885-9E14F96C0B7C}" srcOrd="3" destOrd="0" presId="urn:microsoft.com/office/officeart/2018/2/layout/IconVerticalSolidList"/>
    <dgm:cxn modelId="{F828DB96-E01C-45E7-9AB7-CC435D8032F6}" type="presParOf" srcId="{4589E2CC-D965-4B34-806B-99A2300EBF92}" destId="{F44CBF76-6DFC-4973-B8E9-C58F93D705E0}" srcOrd="9" destOrd="0" presId="urn:microsoft.com/office/officeart/2018/2/layout/IconVerticalSolidList"/>
    <dgm:cxn modelId="{D05B42F6-7D39-4C2B-BC0B-C6ACD6D3FACD}" type="presParOf" srcId="{4589E2CC-D965-4B34-806B-99A2300EBF92}" destId="{B52EE4A4-44D9-4B23-996E-803DDE2595D1}" srcOrd="10" destOrd="0" presId="urn:microsoft.com/office/officeart/2018/2/layout/IconVerticalSolidList"/>
    <dgm:cxn modelId="{E2412D42-398C-4934-9B62-A3457D4D421C}" type="presParOf" srcId="{B52EE4A4-44D9-4B23-996E-803DDE2595D1}" destId="{8E5C0D47-9A5E-447B-B0C9-168A718AC935}" srcOrd="0" destOrd="0" presId="urn:microsoft.com/office/officeart/2018/2/layout/IconVerticalSolidList"/>
    <dgm:cxn modelId="{361D6C94-2009-4BFA-96B4-2A1F44C65AA4}" type="presParOf" srcId="{B52EE4A4-44D9-4B23-996E-803DDE2595D1}" destId="{98BD0E3F-0A90-41F2-A149-7B1B57D58386}" srcOrd="1" destOrd="0" presId="urn:microsoft.com/office/officeart/2018/2/layout/IconVerticalSolidList"/>
    <dgm:cxn modelId="{9D9CFE81-D70F-47E4-8056-8E01781967D0}" type="presParOf" srcId="{B52EE4A4-44D9-4B23-996E-803DDE2595D1}" destId="{A07D718A-3A37-482D-9C7B-BD09C601BD3D}" srcOrd="2" destOrd="0" presId="urn:microsoft.com/office/officeart/2018/2/layout/IconVerticalSolidList"/>
    <dgm:cxn modelId="{D63BF5E7-2D76-4703-9035-064C37489B72}" type="presParOf" srcId="{B52EE4A4-44D9-4B23-996E-803DDE2595D1}" destId="{763DCA8A-2FC6-45B3-B6C6-0F2B928CB16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3DD0D6-3F31-4977-9F5E-A66B626C07D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178CFBE-647B-4D27-A5FC-493CA2016A11}">
      <dgm:prSet/>
      <dgm:spPr/>
      <dgm:t>
        <a:bodyPr/>
        <a:lstStyle/>
        <a:p>
          <a:pPr>
            <a:lnSpc>
              <a:spcPct val="100000"/>
            </a:lnSpc>
          </a:pPr>
          <a:r>
            <a:rPr lang="en-US">
              <a:latin typeface="Futura Medium"/>
              <a:cs typeface="Arial" panose="020B0604020202020204" pitchFamily="34" charset="0"/>
            </a:rPr>
            <a:t>Passenger data immediately before shutdown</a:t>
          </a:r>
        </a:p>
      </dgm:t>
    </dgm:pt>
    <dgm:pt modelId="{048B9DA4-AB43-41CD-9DBD-D0F4587AB1DE}" type="parTrans" cxnId="{15D881ED-A432-4DE8-AF20-45474157F34C}">
      <dgm:prSet/>
      <dgm:spPr/>
      <dgm:t>
        <a:bodyPr/>
        <a:lstStyle/>
        <a:p>
          <a:endParaRPr lang="en-US">
            <a:latin typeface="Futura Medium"/>
          </a:endParaRPr>
        </a:p>
      </dgm:t>
    </dgm:pt>
    <dgm:pt modelId="{AA11BD55-EA00-412D-80EE-B754DA0A5097}" type="sibTrans" cxnId="{15D881ED-A432-4DE8-AF20-45474157F34C}">
      <dgm:prSet/>
      <dgm:spPr/>
      <dgm:t>
        <a:bodyPr/>
        <a:lstStyle/>
        <a:p>
          <a:endParaRPr lang="en-US">
            <a:latin typeface="Futura Medium"/>
          </a:endParaRPr>
        </a:p>
      </dgm:t>
    </dgm:pt>
    <dgm:pt modelId="{93DE4BA4-12F1-44C8-AC11-0AE6043ED176}">
      <dgm:prSet/>
      <dgm:spPr/>
      <dgm:t>
        <a:bodyPr/>
        <a:lstStyle/>
        <a:p>
          <a:pPr>
            <a:lnSpc>
              <a:spcPct val="100000"/>
            </a:lnSpc>
          </a:pPr>
          <a:r>
            <a:rPr lang="en-US">
              <a:latin typeface="Futura Medium"/>
              <a:cs typeface="Arial" panose="020B0604020202020204" pitchFamily="34" charset="0"/>
            </a:rPr>
            <a:t>School service and Transbay efficiencies </a:t>
          </a:r>
        </a:p>
      </dgm:t>
    </dgm:pt>
    <dgm:pt modelId="{4CD93534-A4EC-4447-937E-60FE7F65A7E9}" type="parTrans" cxnId="{6F2090D8-FA55-4184-8822-A7FB014C335D}">
      <dgm:prSet/>
      <dgm:spPr/>
      <dgm:t>
        <a:bodyPr/>
        <a:lstStyle/>
        <a:p>
          <a:endParaRPr lang="en-US">
            <a:latin typeface="Futura Medium"/>
          </a:endParaRPr>
        </a:p>
      </dgm:t>
    </dgm:pt>
    <dgm:pt modelId="{E850F895-3582-41D7-B03E-A19F8244F572}" type="sibTrans" cxnId="{6F2090D8-FA55-4184-8822-A7FB014C335D}">
      <dgm:prSet/>
      <dgm:spPr/>
      <dgm:t>
        <a:bodyPr/>
        <a:lstStyle/>
        <a:p>
          <a:endParaRPr lang="en-US">
            <a:latin typeface="Futura Medium"/>
          </a:endParaRPr>
        </a:p>
      </dgm:t>
    </dgm:pt>
    <dgm:pt modelId="{961FBD03-2F87-4BF5-B50D-1F175BDC5EE8}">
      <dgm:prSet/>
      <dgm:spPr/>
      <dgm:t>
        <a:bodyPr/>
        <a:lstStyle/>
        <a:p>
          <a:pPr>
            <a:lnSpc>
              <a:spcPct val="100000"/>
            </a:lnSpc>
          </a:pPr>
          <a:r>
            <a:rPr lang="en-US">
              <a:latin typeface="Futura Medium"/>
              <a:cs typeface="Arial" panose="020B0604020202020204" pitchFamily="34" charset="0"/>
            </a:rPr>
            <a:t>Equity considerations</a:t>
          </a:r>
        </a:p>
      </dgm:t>
    </dgm:pt>
    <dgm:pt modelId="{C421A19A-8D72-405A-B9D9-BCD394981695}" type="parTrans" cxnId="{2FA98EB3-E037-4A36-9C1E-110E9FE0C411}">
      <dgm:prSet/>
      <dgm:spPr/>
      <dgm:t>
        <a:bodyPr/>
        <a:lstStyle/>
        <a:p>
          <a:endParaRPr lang="en-US">
            <a:latin typeface="Futura Medium"/>
          </a:endParaRPr>
        </a:p>
      </dgm:t>
    </dgm:pt>
    <dgm:pt modelId="{39D5DA93-44DE-4587-A589-19AAE24B4484}" type="sibTrans" cxnId="{2FA98EB3-E037-4A36-9C1E-110E9FE0C411}">
      <dgm:prSet/>
      <dgm:spPr/>
      <dgm:t>
        <a:bodyPr/>
        <a:lstStyle/>
        <a:p>
          <a:endParaRPr lang="en-US">
            <a:latin typeface="Futura Medium"/>
          </a:endParaRPr>
        </a:p>
      </dgm:t>
    </dgm:pt>
    <dgm:pt modelId="{29687F17-817B-4FC6-868D-7E13BD3B11C5}">
      <dgm:prSet/>
      <dgm:spPr/>
      <dgm:t>
        <a:bodyPr/>
        <a:lstStyle/>
        <a:p>
          <a:pPr>
            <a:lnSpc>
              <a:spcPct val="100000"/>
            </a:lnSpc>
          </a:pPr>
          <a:r>
            <a:rPr lang="en-US">
              <a:latin typeface="Futura Medium"/>
              <a:cs typeface="Arial" panose="020B0604020202020204" pitchFamily="34" charset="0"/>
            </a:rPr>
            <a:t>Budgetary constraints</a:t>
          </a:r>
        </a:p>
      </dgm:t>
    </dgm:pt>
    <dgm:pt modelId="{B4A3ED4D-EEE9-446F-8343-EF7F27E812C6}" type="parTrans" cxnId="{D3FB8114-D8BC-4998-8912-CD3E90D79D0D}">
      <dgm:prSet/>
      <dgm:spPr/>
      <dgm:t>
        <a:bodyPr/>
        <a:lstStyle/>
        <a:p>
          <a:endParaRPr lang="en-US">
            <a:latin typeface="Futura Medium"/>
          </a:endParaRPr>
        </a:p>
      </dgm:t>
    </dgm:pt>
    <dgm:pt modelId="{724E0B38-3BA9-49A5-9D7C-9B8C32A14E85}" type="sibTrans" cxnId="{D3FB8114-D8BC-4998-8912-CD3E90D79D0D}">
      <dgm:prSet/>
      <dgm:spPr/>
      <dgm:t>
        <a:bodyPr/>
        <a:lstStyle/>
        <a:p>
          <a:endParaRPr lang="en-US">
            <a:latin typeface="Futura Medium"/>
          </a:endParaRPr>
        </a:p>
      </dgm:t>
    </dgm:pt>
    <dgm:pt modelId="{C930D1A0-4F35-4C23-BF45-6CD8B0176CCD}">
      <dgm:prSet/>
      <dgm:spPr/>
      <dgm:t>
        <a:bodyPr/>
        <a:lstStyle/>
        <a:p>
          <a:pPr>
            <a:lnSpc>
              <a:spcPct val="100000"/>
            </a:lnSpc>
          </a:pPr>
          <a:r>
            <a:rPr lang="en-US">
              <a:latin typeface="Futura Medium"/>
              <a:cs typeface="Arial" panose="020B0604020202020204" pitchFamily="34" charset="0"/>
            </a:rPr>
            <a:t>Continued working from home </a:t>
          </a:r>
        </a:p>
      </dgm:t>
    </dgm:pt>
    <dgm:pt modelId="{7317E844-DB7F-4411-9EF1-908A339721DC}" type="parTrans" cxnId="{995C6CCA-D40D-4157-8717-EE16C1B6278A}">
      <dgm:prSet/>
      <dgm:spPr/>
      <dgm:t>
        <a:bodyPr/>
        <a:lstStyle/>
        <a:p>
          <a:endParaRPr lang="en-US">
            <a:latin typeface="Futura Medium"/>
          </a:endParaRPr>
        </a:p>
      </dgm:t>
    </dgm:pt>
    <dgm:pt modelId="{3F2D2B95-FE9F-4DCA-AB1C-EE0208AAF5BC}" type="sibTrans" cxnId="{995C6CCA-D40D-4157-8717-EE16C1B6278A}">
      <dgm:prSet/>
      <dgm:spPr/>
      <dgm:t>
        <a:bodyPr/>
        <a:lstStyle/>
        <a:p>
          <a:endParaRPr lang="en-US">
            <a:latin typeface="Futura Medium"/>
          </a:endParaRPr>
        </a:p>
      </dgm:t>
    </dgm:pt>
    <dgm:pt modelId="{6806E095-0632-4F2A-B8BE-0ABD646AD885}" type="pres">
      <dgm:prSet presAssocID="{A63DD0D6-3F31-4977-9F5E-A66B626C07DC}" presName="root" presStyleCnt="0">
        <dgm:presLayoutVars>
          <dgm:dir/>
          <dgm:resizeHandles val="exact"/>
        </dgm:presLayoutVars>
      </dgm:prSet>
      <dgm:spPr/>
    </dgm:pt>
    <dgm:pt modelId="{A0088A89-7701-4D9E-82D1-3CA369E44CB3}" type="pres">
      <dgm:prSet presAssocID="{1178CFBE-647B-4D27-A5FC-493CA2016A11}" presName="compNode" presStyleCnt="0"/>
      <dgm:spPr/>
    </dgm:pt>
    <dgm:pt modelId="{5618D3B0-518A-400E-84EB-11544910F099}" type="pres">
      <dgm:prSet presAssocID="{1178CFBE-647B-4D27-A5FC-493CA2016A11}" presName="bgRect" presStyleLbl="bgShp" presStyleIdx="0" presStyleCnt="5"/>
      <dgm:spPr/>
    </dgm:pt>
    <dgm:pt modelId="{34892B77-AA5D-4B4B-A8B5-66240C7F2BB4}" type="pres">
      <dgm:prSet presAssocID="{1178CFBE-647B-4D27-A5FC-493CA2016A11}" presName="iconRect" presStyleLbl="node1" presStyleIdx="0" presStyleCnt="5" custLinFactX="-100000" custLinFactY="400000" custLinFactNeighborX="-174757" custLinFactNeighborY="46252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3C8B1E64-CC9A-4759-BA78-E69ED398692E}" type="pres">
      <dgm:prSet presAssocID="{1178CFBE-647B-4D27-A5FC-493CA2016A11}" presName="spaceRect" presStyleCnt="0"/>
      <dgm:spPr/>
    </dgm:pt>
    <dgm:pt modelId="{02C12416-AB88-44C5-9D46-EE9A33DDDD62}" type="pres">
      <dgm:prSet presAssocID="{1178CFBE-647B-4D27-A5FC-493CA2016A11}" presName="parTx" presStyleLbl="revTx" presStyleIdx="0" presStyleCnt="5">
        <dgm:presLayoutVars>
          <dgm:chMax val="0"/>
          <dgm:chPref val="0"/>
        </dgm:presLayoutVars>
      </dgm:prSet>
      <dgm:spPr/>
    </dgm:pt>
    <dgm:pt modelId="{82794C70-C07A-467C-9461-6CABC6AD30D4}" type="pres">
      <dgm:prSet presAssocID="{AA11BD55-EA00-412D-80EE-B754DA0A5097}" presName="sibTrans" presStyleCnt="0"/>
      <dgm:spPr/>
    </dgm:pt>
    <dgm:pt modelId="{629F6A12-1AFB-49C4-9BAD-3AA147087AB6}" type="pres">
      <dgm:prSet presAssocID="{93DE4BA4-12F1-44C8-AC11-0AE6043ED176}" presName="compNode" presStyleCnt="0"/>
      <dgm:spPr/>
    </dgm:pt>
    <dgm:pt modelId="{4D335B51-9018-40C9-A40E-6B4BA1CB63E5}" type="pres">
      <dgm:prSet presAssocID="{93DE4BA4-12F1-44C8-AC11-0AE6043ED176}" presName="bgRect" presStyleLbl="bgShp" presStyleIdx="1" presStyleCnt="5"/>
      <dgm:spPr/>
    </dgm:pt>
    <dgm:pt modelId="{B3F3D4F4-7672-4279-A052-53B72C9F9BF3}" type="pres">
      <dgm:prSet presAssocID="{93DE4BA4-12F1-44C8-AC11-0AE6043ED176}" presName="iconRect" presStyleLbl="node1" presStyleIdx="1" presStyleCnt="5" custLinFactY="320547" custLinFactNeighborX="-54135" custLinFactNeighborY="400000"/>
      <dgm:spPr>
        <a:ln>
          <a:noFill/>
        </a:ln>
      </dgm:spPr>
    </dgm:pt>
    <dgm:pt modelId="{845D03D1-B8A0-4128-ACB0-E260FFB30792}" type="pres">
      <dgm:prSet presAssocID="{93DE4BA4-12F1-44C8-AC11-0AE6043ED176}" presName="spaceRect" presStyleCnt="0"/>
      <dgm:spPr/>
    </dgm:pt>
    <dgm:pt modelId="{B44CE946-40C5-41AF-AA9D-7D1183FFCDD9}" type="pres">
      <dgm:prSet presAssocID="{93DE4BA4-12F1-44C8-AC11-0AE6043ED176}" presName="parTx" presStyleLbl="revTx" presStyleIdx="1" presStyleCnt="5">
        <dgm:presLayoutVars>
          <dgm:chMax val="0"/>
          <dgm:chPref val="0"/>
        </dgm:presLayoutVars>
      </dgm:prSet>
      <dgm:spPr/>
    </dgm:pt>
    <dgm:pt modelId="{574CB433-6715-410D-A542-56A4AD47B4C4}" type="pres">
      <dgm:prSet presAssocID="{E850F895-3582-41D7-B03E-A19F8244F572}" presName="sibTrans" presStyleCnt="0"/>
      <dgm:spPr/>
    </dgm:pt>
    <dgm:pt modelId="{315F202B-8563-4347-8369-AE9AEAA6D2DA}" type="pres">
      <dgm:prSet presAssocID="{961FBD03-2F87-4BF5-B50D-1F175BDC5EE8}" presName="compNode" presStyleCnt="0"/>
      <dgm:spPr/>
    </dgm:pt>
    <dgm:pt modelId="{79483831-E9D4-42D4-9F32-E6A70A758F99}" type="pres">
      <dgm:prSet presAssocID="{961FBD03-2F87-4BF5-B50D-1F175BDC5EE8}" presName="bgRect" presStyleLbl="bgShp" presStyleIdx="2" presStyleCnt="5"/>
      <dgm:spPr/>
    </dgm:pt>
    <dgm:pt modelId="{0B069BD5-C0C4-4D07-9475-76C1D373D5B5}" type="pres">
      <dgm:prSet presAssocID="{961FBD03-2F87-4BF5-B50D-1F175BDC5EE8}" presName="iconRect" presStyleLbl="node1" presStyleIdx="2" presStyleCnt="5" custLinFactY="200000" custLinFactNeighborX="-50227" custLinFactNeighborY="293274"/>
      <dgm:spPr>
        <a:ln>
          <a:noFill/>
        </a:ln>
      </dgm:spPr>
    </dgm:pt>
    <dgm:pt modelId="{551B3961-3B23-4CB1-BA89-534D400484FE}" type="pres">
      <dgm:prSet presAssocID="{961FBD03-2F87-4BF5-B50D-1F175BDC5EE8}" presName="spaceRect" presStyleCnt="0"/>
      <dgm:spPr/>
    </dgm:pt>
    <dgm:pt modelId="{8A26D2A3-67F6-4D59-B50B-1172DC90BEAF}" type="pres">
      <dgm:prSet presAssocID="{961FBD03-2F87-4BF5-B50D-1F175BDC5EE8}" presName="parTx" presStyleLbl="revTx" presStyleIdx="2" presStyleCnt="5">
        <dgm:presLayoutVars>
          <dgm:chMax val="0"/>
          <dgm:chPref val="0"/>
        </dgm:presLayoutVars>
      </dgm:prSet>
      <dgm:spPr/>
    </dgm:pt>
    <dgm:pt modelId="{935E585D-1477-49C1-8060-3715322F92FC}" type="pres">
      <dgm:prSet presAssocID="{39D5DA93-44DE-4587-A589-19AAE24B4484}" presName="sibTrans" presStyleCnt="0"/>
      <dgm:spPr/>
    </dgm:pt>
    <dgm:pt modelId="{DB665CF0-8E82-4640-8BB7-AC2A37AE0F73}" type="pres">
      <dgm:prSet presAssocID="{29687F17-817B-4FC6-868D-7E13BD3B11C5}" presName="compNode" presStyleCnt="0"/>
      <dgm:spPr/>
    </dgm:pt>
    <dgm:pt modelId="{9DC6155D-38A3-4BDA-905E-62AD8E793423}" type="pres">
      <dgm:prSet presAssocID="{29687F17-817B-4FC6-868D-7E13BD3B11C5}" presName="bgRect" presStyleLbl="bgShp" presStyleIdx="3" presStyleCnt="5"/>
      <dgm:spPr/>
    </dgm:pt>
    <dgm:pt modelId="{BA5A1D7A-EAAE-4F5B-A283-A771900DAF48}" type="pres">
      <dgm:prSet presAssocID="{29687F17-817B-4FC6-868D-7E13BD3B11C5}" presName="iconRect" presStyleLbl="node1" presStyleIdx="3" presStyleCnt="5" custLinFactX="-100000" custLinFactY="125770" custLinFactNeighborX="-161937" custLinFactNeighborY="200000"/>
      <dgm:spPr>
        <a:ln>
          <a:noFill/>
        </a:ln>
      </dgm:spPr>
    </dgm:pt>
    <dgm:pt modelId="{EA493539-C8D6-4D92-9519-4C224F7B8B45}" type="pres">
      <dgm:prSet presAssocID="{29687F17-817B-4FC6-868D-7E13BD3B11C5}" presName="spaceRect" presStyleCnt="0"/>
      <dgm:spPr/>
    </dgm:pt>
    <dgm:pt modelId="{63C2A4ED-9D30-4E07-9BBD-255DBE4CF562}" type="pres">
      <dgm:prSet presAssocID="{29687F17-817B-4FC6-868D-7E13BD3B11C5}" presName="parTx" presStyleLbl="revTx" presStyleIdx="3" presStyleCnt="5">
        <dgm:presLayoutVars>
          <dgm:chMax val="0"/>
          <dgm:chPref val="0"/>
        </dgm:presLayoutVars>
      </dgm:prSet>
      <dgm:spPr/>
    </dgm:pt>
    <dgm:pt modelId="{109891B9-54C3-403A-AD5A-CCD1B42C4DB3}" type="pres">
      <dgm:prSet presAssocID="{724E0B38-3BA9-49A5-9D7C-9B8C32A14E85}" presName="sibTrans" presStyleCnt="0"/>
      <dgm:spPr/>
    </dgm:pt>
    <dgm:pt modelId="{26DA327F-F7A7-462C-B35F-FE364D78DBD8}" type="pres">
      <dgm:prSet presAssocID="{C930D1A0-4F35-4C23-BF45-6CD8B0176CCD}" presName="compNode" presStyleCnt="0"/>
      <dgm:spPr/>
    </dgm:pt>
    <dgm:pt modelId="{BD5B91BB-CE1F-4A85-A0EB-536204862DF5}" type="pres">
      <dgm:prSet presAssocID="{C930D1A0-4F35-4C23-BF45-6CD8B0176CCD}" presName="bgRect" presStyleLbl="bgShp" presStyleIdx="4" presStyleCnt="5" custLinFactNeighborY="5969"/>
      <dgm:spPr/>
    </dgm:pt>
    <dgm:pt modelId="{CD8A1206-C632-4815-99ED-0DB990A73FBF}" type="pres">
      <dgm:prSet presAssocID="{C930D1A0-4F35-4C23-BF45-6CD8B0176CCD}" presName="iconRect" presStyleLbl="node1" presStyleIdx="4" presStyleCnt="5" custLinFactNeighborX="14249" custLinFactNeighborY="-2508"/>
      <dgm:spPr>
        <a:solidFill>
          <a:schemeClr val="bg1">
            <a:lumMod val="95000"/>
          </a:schemeClr>
        </a:solidFill>
        <a:ln>
          <a:solidFill>
            <a:schemeClr val="bg1">
              <a:lumMod val="95000"/>
            </a:schemeClr>
          </a:solidFill>
        </a:ln>
      </dgm:spPr>
      <dgm:extLst>
        <a:ext uri="{E40237B7-FDA0-4F09-8148-C483321AD2D9}">
          <dgm14:cNvPr xmlns:dgm14="http://schemas.microsoft.com/office/drawing/2010/diagram" id="0" name="" descr="Stopwatch"/>
        </a:ext>
      </dgm:extLst>
    </dgm:pt>
    <dgm:pt modelId="{37E63131-6472-4A3E-8715-56B513CBB161}" type="pres">
      <dgm:prSet presAssocID="{C930D1A0-4F35-4C23-BF45-6CD8B0176CCD}" presName="spaceRect" presStyleCnt="0"/>
      <dgm:spPr/>
    </dgm:pt>
    <dgm:pt modelId="{3CB3CE42-2D8B-4004-9F9F-6BE975123775}" type="pres">
      <dgm:prSet presAssocID="{C930D1A0-4F35-4C23-BF45-6CD8B0176CCD}" presName="parTx" presStyleLbl="revTx" presStyleIdx="4" presStyleCnt="5">
        <dgm:presLayoutVars>
          <dgm:chMax val="0"/>
          <dgm:chPref val="0"/>
        </dgm:presLayoutVars>
      </dgm:prSet>
      <dgm:spPr/>
    </dgm:pt>
  </dgm:ptLst>
  <dgm:cxnLst>
    <dgm:cxn modelId="{D3FB8114-D8BC-4998-8912-CD3E90D79D0D}" srcId="{A63DD0D6-3F31-4977-9F5E-A66B626C07DC}" destId="{29687F17-817B-4FC6-868D-7E13BD3B11C5}" srcOrd="3" destOrd="0" parTransId="{B4A3ED4D-EEE9-446F-8343-EF7F27E812C6}" sibTransId="{724E0B38-3BA9-49A5-9D7C-9B8C32A14E85}"/>
    <dgm:cxn modelId="{A060FC2C-3106-4188-98F5-6866C417A5FC}" type="presOf" srcId="{A63DD0D6-3F31-4977-9F5E-A66B626C07DC}" destId="{6806E095-0632-4F2A-B8BE-0ABD646AD885}" srcOrd="0" destOrd="0" presId="urn:microsoft.com/office/officeart/2018/2/layout/IconVerticalSolidList"/>
    <dgm:cxn modelId="{18C7A054-A194-4103-8C53-AFC3BA072212}" type="presOf" srcId="{961FBD03-2F87-4BF5-B50D-1F175BDC5EE8}" destId="{8A26D2A3-67F6-4D59-B50B-1172DC90BEAF}" srcOrd="0" destOrd="0" presId="urn:microsoft.com/office/officeart/2018/2/layout/IconVerticalSolidList"/>
    <dgm:cxn modelId="{ADD14E91-8D76-447B-8298-FC810AEA0512}" type="presOf" srcId="{29687F17-817B-4FC6-868D-7E13BD3B11C5}" destId="{63C2A4ED-9D30-4E07-9BBD-255DBE4CF562}" srcOrd="0" destOrd="0" presId="urn:microsoft.com/office/officeart/2018/2/layout/IconVerticalSolidList"/>
    <dgm:cxn modelId="{D652ECB2-52E2-4E8E-AEC2-F59D61FD931D}" type="presOf" srcId="{93DE4BA4-12F1-44C8-AC11-0AE6043ED176}" destId="{B44CE946-40C5-41AF-AA9D-7D1183FFCDD9}" srcOrd="0" destOrd="0" presId="urn:microsoft.com/office/officeart/2018/2/layout/IconVerticalSolidList"/>
    <dgm:cxn modelId="{2FA98EB3-E037-4A36-9C1E-110E9FE0C411}" srcId="{A63DD0D6-3F31-4977-9F5E-A66B626C07DC}" destId="{961FBD03-2F87-4BF5-B50D-1F175BDC5EE8}" srcOrd="2" destOrd="0" parTransId="{C421A19A-8D72-405A-B9D9-BCD394981695}" sibTransId="{39D5DA93-44DE-4587-A589-19AAE24B4484}"/>
    <dgm:cxn modelId="{995C6CCA-D40D-4157-8717-EE16C1B6278A}" srcId="{A63DD0D6-3F31-4977-9F5E-A66B626C07DC}" destId="{C930D1A0-4F35-4C23-BF45-6CD8B0176CCD}" srcOrd="4" destOrd="0" parTransId="{7317E844-DB7F-4411-9EF1-908A339721DC}" sibTransId="{3F2D2B95-FE9F-4DCA-AB1C-EE0208AAF5BC}"/>
    <dgm:cxn modelId="{6F2090D8-FA55-4184-8822-A7FB014C335D}" srcId="{A63DD0D6-3F31-4977-9F5E-A66B626C07DC}" destId="{93DE4BA4-12F1-44C8-AC11-0AE6043ED176}" srcOrd="1" destOrd="0" parTransId="{4CD93534-A4EC-4447-937E-60FE7F65A7E9}" sibTransId="{E850F895-3582-41D7-B03E-A19F8244F572}"/>
    <dgm:cxn modelId="{D7292EDA-6229-40CF-87E0-8ED9DA19C103}" type="presOf" srcId="{C930D1A0-4F35-4C23-BF45-6CD8B0176CCD}" destId="{3CB3CE42-2D8B-4004-9F9F-6BE975123775}" srcOrd="0" destOrd="0" presId="urn:microsoft.com/office/officeart/2018/2/layout/IconVerticalSolidList"/>
    <dgm:cxn modelId="{15D881ED-A432-4DE8-AF20-45474157F34C}" srcId="{A63DD0D6-3F31-4977-9F5E-A66B626C07DC}" destId="{1178CFBE-647B-4D27-A5FC-493CA2016A11}" srcOrd="0" destOrd="0" parTransId="{048B9DA4-AB43-41CD-9DBD-D0F4587AB1DE}" sibTransId="{AA11BD55-EA00-412D-80EE-B754DA0A5097}"/>
    <dgm:cxn modelId="{1A99A6FB-2615-4AE8-A9B0-FE0C5B78F003}" type="presOf" srcId="{1178CFBE-647B-4D27-A5FC-493CA2016A11}" destId="{02C12416-AB88-44C5-9D46-EE9A33DDDD62}" srcOrd="0" destOrd="0" presId="urn:microsoft.com/office/officeart/2018/2/layout/IconVerticalSolidList"/>
    <dgm:cxn modelId="{297BE357-EA84-44C8-B375-DCB45E11F555}" type="presParOf" srcId="{6806E095-0632-4F2A-B8BE-0ABD646AD885}" destId="{A0088A89-7701-4D9E-82D1-3CA369E44CB3}" srcOrd="0" destOrd="0" presId="urn:microsoft.com/office/officeart/2018/2/layout/IconVerticalSolidList"/>
    <dgm:cxn modelId="{31CD8D64-6810-40D0-BA94-619F34B740DF}" type="presParOf" srcId="{A0088A89-7701-4D9E-82D1-3CA369E44CB3}" destId="{5618D3B0-518A-400E-84EB-11544910F099}" srcOrd="0" destOrd="0" presId="urn:microsoft.com/office/officeart/2018/2/layout/IconVerticalSolidList"/>
    <dgm:cxn modelId="{2D802FD9-8D94-4BC7-ACEC-D7184D95ECE3}" type="presParOf" srcId="{A0088A89-7701-4D9E-82D1-3CA369E44CB3}" destId="{34892B77-AA5D-4B4B-A8B5-66240C7F2BB4}" srcOrd="1" destOrd="0" presId="urn:microsoft.com/office/officeart/2018/2/layout/IconVerticalSolidList"/>
    <dgm:cxn modelId="{B1E0661C-376F-4CAA-9E47-20919179A2B6}" type="presParOf" srcId="{A0088A89-7701-4D9E-82D1-3CA369E44CB3}" destId="{3C8B1E64-CC9A-4759-BA78-E69ED398692E}" srcOrd="2" destOrd="0" presId="urn:microsoft.com/office/officeart/2018/2/layout/IconVerticalSolidList"/>
    <dgm:cxn modelId="{C0FF3F60-55C0-4C37-B06E-E558369CC2DD}" type="presParOf" srcId="{A0088A89-7701-4D9E-82D1-3CA369E44CB3}" destId="{02C12416-AB88-44C5-9D46-EE9A33DDDD62}" srcOrd="3" destOrd="0" presId="urn:microsoft.com/office/officeart/2018/2/layout/IconVerticalSolidList"/>
    <dgm:cxn modelId="{0CC0CCF7-D140-4BAA-B6F6-EA6965A351CA}" type="presParOf" srcId="{6806E095-0632-4F2A-B8BE-0ABD646AD885}" destId="{82794C70-C07A-467C-9461-6CABC6AD30D4}" srcOrd="1" destOrd="0" presId="urn:microsoft.com/office/officeart/2018/2/layout/IconVerticalSolidList"/>
    <dgm:cxn modelId="{FFD4006D-44D8-4AD3-A06C-C70C80FDF038}" type="presParOf" srcId="{6806E095-0632-4F2A-B8BE-0ABD646AD885}" destId="{629F6A12-1AFB-49C4-9BAD-3AA147087AB6}" srcOrd="2" destOrd="0" presId="urn:microsoft.com/office/officeart/2018/2/layout/IconVerticalSolidList"/>
    <dgm:cxn modelId="{3433F01C-CD6D-466F-BE81-5772F1791956}" type="presParOf" srcId="{629F6A12-1AFB-49C4-9BAD-3AA147087AB6}" destId="{4D335B51-9018-40C9-A40E-6B4BA1CB63E5}" srcOrd="0" destOrd="0" presId="urn:microsoft.com/office/officeart/2018/2/layout/IconVerticalSolidList"/>
    <dgm:cxn modelId="{80A0C836-A3FD-479B-A76D-3DC526A1C728}" type="presParOf" srcId="{629F6A12-1AFB-49C4-9BAD-3AA147087AB6}" destId="{B3F3D4F4-7672-4279-A052-53B72C9F9BF3}" srcOrd="1" destOrd="0" presId="urn:microsoft.com/office/officeart/2018/2/layout/IconVerticalSolidList"/>
    <dgm:cxn modelId="{BBB7C20C-1D37-49F1-85E8-E89C4740024A}" type="presParOf" srcId="{629F6A12-1AFB-49C4-9BAD-3AA147087AB6}" destId="{845D03D1-B8A0-4128-ACB0-E260FFB30792}" srcOrd="2" destOrd="0" presId="urn:microsoft.com/office/officeart/2018/2/layout/IconVerticalSolidList"/>
    <dgm:cxn modelId="{C07B9E25-3851-4A9B-9224-FF11695AF422}" type="presParOf" srcId="{629F6A12-1AFB-49C4-9BAD-3AA147087AB6}" destId="{B44CE946-40C5-41AF-AA9D-7D1183FFCDD9}" srcOrd="3" destOrd="0" presId="urn:microsoft.com/office/officeart/2018/2/layout/IconVerticalSolidList"/>
    <dgm:cxn modelId="{9224B747-5316-41CC-A553-4C1C9FA69AA8}" type="presParOf" srcId="{6806E095-0632-4F2A-B8BE-0ABD646AD885}" destId="{574CB433-6715-410D-A542-56A4AD47B4C4}" srcOrd="3" destOrd="0" presId="urn:microsoft.com/office/officeart/2018/2/layout/IconVerticalSolidList"/>
    <dgm:cxn modelId="{508AD738-0100-4A3A-B1A3-373F6C650A12}" type="presParOf" srcId="{6806E095-0632-4F2A-B8BE-0ABD646AD885}" destId="{315F202B-8563-4347-8369-AE9AEAA6D2DA}" srcOrd="4" destOrd="0" presId="urn:microsoft.com/office/officeart/2018/2/layout/IconVerticalSolidList"/>
    <dgm:cxn modelId="{EDA8095E-EC42-44F1-9988-EF5A059B0CDB}" type="presParOf" srcId="{315F202B-8563-4347-8369-AE9AEAA6D2DA}" destId="{79483831-E9D4-42D4-9F32-E6A70A758F99}" srcOrd="0" destOrd="0" presId="urn:microsoft.com/office/officeart/2018/2/layout/IconVerticalSolidList"/>
    <dgm:cxn modelId="{F40CCA3F-C66F-4F65-B374-24BB5BD8FC36}" type="presParOf" srcId="{315F202B-8563-4347-8369-AE9AEAA6D2DA}" destId="{0B069BD5-C0C4-4D07-9475-76C1D373D5B5}" srcOrd="1" destOrd="0" presId="urn:microsoft.com/office/officeart/2018/2/layout/IconVerticalSolidList"/>
    <dgm:cxn modelId="{0E877860-F402-409E-A0D7-D33EA8D8F5F0}" type="presParOf" srcId="{315F202B-8563-4347-8369-AE9AEAA6D2DA}" destId="{551B3961-3B23-4CB1-BA89-534D400484FE}" srcOrd="2" destOrd="0" presId="urn:microsoft.com/office/officeart/2018/2/layout/IconVerticalSolidList"/>
    <dgm:cxn modelId="{69A54620-A9DE-4A17-B0E5-8B4B40F49D84}" type="presParOf" srcId="{315F202B-8563-4347-8369-AE9AEAA6D2DA}" destId="{8A26D2A3-67F6-4D59-B50B-1172DC90BEAF}" srcOrd="3" destOrd="0" presId="urn:microsoft.com/office/officeart/2018/2/layout/IconVerticalSolidList"/>
    <dgm:cxn modelId="{11CB5BD0-B30F-416E-95EB-42DBD2D7239D}" type="presParOf" srcId="{6806E095-0632-4F2A-B8BE-0ABD646AD885}" destId="{935E585D-1477-49C1-8060-3715322F92FC}" srcOrd="5" destOrd="0" presId="urn:microsoft.com/office/officeart/2018/2/layout/IconVerticalSolidList"/>
    <dgm:cxn modelId="{208314A4-2073-442C-8772-D7E38D1C0278}" type="presParOf" srcId="{6806E095-0632-4F2A-B8BE-0ABD646AD885}" destId="{DB665CF0-8E82-4640-8BB7-AC2A37AE0F73}" srcOrd="6" destOrd="0" presId="urn:microsoft.com/office/officeart/2018/2/layout/IconVerticalSolidList"/>
    <dgm:cxn modelId="{6B601E1B-2611-4D3C-B7D1-A5B7E4AD63BB}" type="presParOf" srcId="{DB665CF0-8E82-4640-8BB7-AC2A37AE0F73}" destId="{9DC6155D-38A3-4BDA-905E-62AD8E793423}" srcOrd="0" destOrd="0" presId="urn:microsoft.com/office/officeart/2018/2/layout/IconVerticalSolidList"/>
    <dgm:cxn modelId="{1954CDC6-2927-47EB-B6BD-7944C7506A3A}" type="presParOf" srcId="{DB665CF0-8E82-4640-8BB7-AC2A37AE0F73}" destId="{BA5A1D7A-EAAE-4F5B-A283-A771900DAF48}" srcOrd="1" destOrd="0" presId="urn:microsoft.com/office/officeart/2018/2/layout/IconVerticalSolidList"/>
    <dgm:cxn modelId="{B33B40CC-D780-4517-8FD2-7CAFF8699D1F}" type="presParOf" srcId="{DB665CF0-8E82-4640-8BB7-AC2A37AE0F73}" destId="{EA493539-C8D6-4D92-9519-4C224F7B8B45}" srcOrd="2" destOrd="0" presId="urn:microsoft.com/office/officeart/2018/2/layout/IconVerticalSolidList"/>
    <dgm:cxn modelId="{10ACC4BB-178C-412E-AECC-86E3330D2568}" type="presParOf" srcId="{DB665CF0-8E82-4640-8BB7-AC2A37AE0F73}" destId="{63C2A4ED-9D30-4E07-9BBD-255DBE4CF562}" srcOrd="3" destOrd="0" presId="urn:microsoft.com/office/officeart/2018/2/layout/IconVerticalSolidList"/>
    <dgm:cxn modelId="{CA88BBFF-EE36-405A-9DE7-A78114C5A4FE}" type="presParOf" srcId="{6806E095-0632-4F2A-B8BE-0ABD646AD885}" destId="{109891B9-54C3-403A-AD5A-CCD1B42C4DB3}" srcOrd="7" destOrd="0" presId="urn:microsoft.com/office/officeart/2018/2/layout/IconVerticalSolidList"/>
    <dgm:cxn modelId="{B08F2A20-C707-464A-943A-26B9AE12EE94}" type="presParOf" srcId="{6806E095-0632-4F2A-B8BE-0ABD646AD885}" destId="{26DA327F-F7A7-462C-B35F-FE364D78DBD8}" srcOrd="8" destOrd="0" presId="urn:microsoft.com/office/officeart/2018/2/layout/IconVerticalSolidList"/>
    <dgm:cxn modelId="{0A309DC0-C2F4-4A80-99C0-25915AF2E90E}" type="presParOf" srcId="{26DA327F-F7A7-462C-B35F-FE364D78DBD8}" destId="{BD5B91BB-CE1F-4A85-A0EB-536204862DF5}" srcOrd="0" destOrd="0" presId="urn:microsoft.com/office/officeart/2018/2/layout/IconVerticalSolidList"/>
    <dgm:cxn modelId="{108D6797-3970-4C61-8891-C887D4C2085D}" type="presParOf" srcId="{26DA327F-F7A7-462C-B35F-FE364D78DBD8}" destId="{CD8A1206-C632-4815-99ED-0DB990A73FBF}" srcOrd="1" destOrd="0" presId="urn:microsoft.com/office/officeart/2018/2/layout/IconVerticalSolidList"/>
    <dgm:cxn modelId="{3C697C8E-EFD4-419C-8479-F8C36A1DDCD3}" type="presParOf" srcId="{26DA327F-F7A7-462C-B35F-FE364D78DBD8}" destId="{37E63131-6472-4A3E-8715-56B513CBB161}" srcOrd="2" destOrd="0" presId="urn:microsoft.com/office/officeart/2018/2/layout/IconVerticalSolidList"/>
    <dgm:cxn modelId="{16AECA0D-E2AF-4AC2-8043-7B8863626691}" type="presParOf" srcId="{26DA327F-F7A7-462C-B35F-FE364D78DBD8}" destId="{3CB3CE42-2D8B-4004-9F9F-6BE9751237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8D3B0-518A-400E-84EB-11544910F099}">
      <dsp:nvSpPr>
        <dsp:cNvPr id="0" name=""/>
        <dsp:cNvSpPr/>
      </dsp:nvSpPr>
      <dsp:spPr>
        <a:xfrm>
          <a:off x="0" y="4156"/>
          <a:ext cx="5889625" cy="885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92B77-AA5D-4B4B-A8B5-66240C7F2BB4}">
      <dsp:nvSpPr>
        <dsp:cNvPr id="0" name=""/>
        <dsp:cNvSpPr/>
      </dsp:nvSpPr>
      <dsp:spPr>
        <a:xfrm>
          <a:off x="267783" y="203333"/>
          <a:ext cx="486878" cy="4868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C12416-AB88-44C5-9D46-EE9A33DDDD62}">
      <dsp:nvSpPr>
        <dsp:cNvPr id="0" name=""/>
        <dsp:cNvSpPr/>
      </dsp:nvSpPr>
      <dsp:spPr>
        <a:xfrm>
          <a:off x="1022444" y="4156"/>
          <a:ext cx="4867180" cy="88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87" tIns="93687" rIns="93687" bIns="9368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PT Medium" panose="020B0604020202020204" charset="0"/>
            </a:rPr>
            <a:t>Physical distancing on buses</a:t>
          </a:r>
        </a:p>
      </dsp:txBody>
      <dsp:txXfrm>
        <a:off x="1022444" y="4156"/>
        <a:ext cx="4867180" cy="885233"/>
      </dsp:txXfrm>
    </dsp:sp>
    <dsp:sp modelId="{4D335B51-9018-40C9-A40E-6B4BA1CB63E5}">
      <dsp:nvSpPr>
        <dsp:cNvPr id="0" name=""/>
        <dsp:cNvSpPr/>
      </dsp:nvSpPr>
      <dsp:spPr>
        <a:xfrm>
          <a:off x="0" y="1110697"/>
          <a:ext cx="5889625" cy="885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3D4F4-7672-4279-A052-53B72C9F9BF3}">
      <dsp:nvSpPr>
        <dsp:cNvPr id="0" name=""/>
        <dsp:cNvSpPr/>
      </dsp:nvSpPr>
      <dsp:spPr>
        <a:xfrm>
          <a:off x="267783" y="1309875"/>
          <a:ext cx="486878" cy="48687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4CE946-40C5-41AF-AA9D-7D1183FFCDD9}">
      <dsp:nvSpPr>
        <dsp:cNvPr id="0" name=""/>
        <dsp:cNvSpPr/>
      </dsp:nvSpPr>
      <dsp:spPr>
        <a:xfrm>
          <a:off x="1022444" y="1110697"/>
          <a:ext cx="4867180" cy="88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87" tIns="93687" rIns="93687" bIns="9368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PT Medium" panose="020B0604020202020204" charset="0"/>
            </a:rPr>
            <a:t>Re-opening of schools</a:t>
          </a:r>
        </a:p>
      </dsp:txBody>
      <dsp:txXfrm>
        <a:off x="1022444" y="1110697"/>
        <a:ext cx="4867180" cy="885233"/>
      </dsp:txXfrm>
    </dsp:sp>
    <dsp:sp modelId="{79483831-E9D4-42D4-9F32-E6A70A758F99}">
      <dsp:nvSpPr>
        <dsp:cNvPr id="0" name=""/>
        <dsp:cNvSpPr/>
      </dsp:nvSpPr>
      <dsp:spPr>
        <a:xfrm>
          <a:off x="0" y="2217239"/>
          <a:ext cx="5889625" cy="885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69BD5-C0C4-4D07-9475-76C1D373D5B5}">
      <dsp:nvSpPr>
        <dsp:cNvPr id="0" name=""/>
        <dsp:cNvSpPr/>
      </dsp:nvSpPr>
      <dsp:spPr>
        <a:xfrm>
          <a:off x="267783" y="2416416"/>
          <a:ext cx="486878" cy="48687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26D2A3-67F6-4D59-B50B-1172DC90BEAF}">
      <dsp:nvSpPr>
        <dsp:cNvPr id="0" name=""/>
        <dsp:cNvSpPr/>
      </dsp:nvSpPr>
      <dsp:spPr>
        <a:xfrm>
          <a:off x="1022444" y="2217239"/>
          <a:ext cx="4867180" cy="88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87" tIns="93687" rIns="93687" bIns="9368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PT Medium" panose="020B0604020202020204" charset="0"/>
            </a:rPr>
            <a:t>Commuter ridership demand</a:t>
          </a:r>
        </a:p>
      </dsp:txBody>
      <dsp:txXfrm>
        <a:off x="1022444" y="2217239"/>
        <a:ext cx="4867180" cy="885233"/>
      </dsp:txXfrm>
    </dsp:sp>
    <dsp:sp modelId="{9DC6155D-38A3-4BDA-905E-62AD8E793423}">
      <dsp:nvSpPr>
        <dsp:cNvPr id="0" name=""/>
        <dsp:cNvSpPr/>
      </dsp:nvSpPr>
      <dsp:spPr>
        <a:xfrm>
          <a:off x="0" y="3323780"/>
          <a:ext cx="5889625" cy="885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5A1D7A-EAAE-4F5B-A283-A771900DAF48}">
      <dsp:nvSpPr>
        <dsp:cNvPr id="0" name=""/>
        <dsp:cNvSpPr/>
      </dsp:nvSpPr>
      <dsp:spPr>
        <a:xfrm>
          <a:off x="267783" y="3522958"/>
          <a:ext cx="486878" cy="48687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2A4ED-9D30-4E07-9BBD-255DBE4CF562}">
      <dsp:nvSpPr>
        <dsp:cNvPr id="0" name=""/>
        <dsp:cNvSpPr/>
      </dsp:nvSpPr>
      <dsp:spPr>
        <a:xfrm>
          <a:off x="1022444" y="3323780"/>
          <a:ext cx="4867180" cy="88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87" tIns="93687" rIns="93687" bIns="9368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PT Medium" panose="020B0604020202020204" charset="0"/>
            </a:rPr>
            <a:t>Traffic conditions</a:t>
          </a:r>
        </a:p>
      </dsp:txBody>
      <dsp:txXfrm>
        <a:off x="1022444" y="3323780"/>
        <a:ext cx="4867180" cy="885233"/>
      </dsp:txXfrm>
    </dsp:sp>
    <dsp:sp modelId="{BD5B91BB-CE1F-4A85-A0EB-536204862DF5}">
      <dsp:nvSpPr>
        <dsp:cNvPr id="0" name=""/>
        <dsp:cNvSpPr/>
      </dsp:nvSpPr>
      <dsp:spPr>
        <a:xfrm>
          <a:off x="0" y="4430322"/>
          <a:ext cx="5889625" cy="885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A1206-C632-4815-99ED-0DB990A73FBF}">
      <dsp:nvSpPr>
        <dsp:cNvPr id="0" name=""/>
        <dsp:cNvSpPr/>
      </dsp:nvSpPr>
      <dsp:spPr>
        <a:xfrm>
          <a:off x="267783" y="4629500"/>
          <a:ext cx="486878" cy="4868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3CE42-2D8B-4004-9F9F-6BE975123775}">
      <dsp:nvSpPr>
        <dsp:cNvPr id="0" name=""/>
        <dsp:cNvSpPr/>
      </dsp:nvSpPr>
      <dsp:spPr>
        <a:xfrm>
          <a:off x="1022444" y="4430322"/>
          <a:ext cx="4867180" cy="88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87" tIns="93687" rIns="93687" bIns="9368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PT Medium" panose="020B0604020202020204" charset="0"/>
            </a:rPr>
            <a:t>Long lead time to implement service changes</a:t>
          </a:r>
        </a:p>
      </dsp:txBody>
      <dsp:txXfrm>
        <a:off x="1022444" y="4430322"/>
        <a:ext cx="4867180" cy="885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8CAD3-EC4B-472F-AAC8-7881A447925B}">
      <dsp:nvSpPr>
        <dsp:cNvPr id="0" name=""/>
        <dsp:cNvSpPr/>
      </dsp:nvSpPr>
      <dsp:spPr>
        <a:xfrm>
          <a:off x="0" y="241335"/>
          <a:ext cx="6065837" cy="1300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0776" tIns="291592" rIns="47077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Futura PT Light" panose="020B0604020202020204" charset="0"/>
            </a:rPr>
            <a:t>3/16/20 - Suspended Supplementary School Service</a:t>
          </a:r>
        </a:p>
        <a:p>
          <a:pPr marL="114300" lvl="1" indent="-114300" algn="l" defTabSz="622300">
            <a:lnSpc>
              <a:spcPct val="90000"/>
            </a:lnSpc>
            <a:spcBef>
              <a:spcPct val="0"/>
            </a:spcBef>
            <a:spcAft>
              <a:spcPct val="15000"/>
            </a:spcAft>
            <a:buChar char="•"/>
          </a:pPr>
          <a:r>
            <a:rPr lang="en-US" sz="1400" kern="1200">
              <a:latin typeface="Futura PT Light" panose="020B0604020202020204" charset="0"/>
            </a:rPr>
            <a:t>3/31/20 – Implemented the Emergency Service Plan (equivalent to Sunday service levels)</a:t>
          </a:r>
        </a:p>
        <a:p>
          <a:pPr marL="114300" lvl="1" indent="-114300" algn="l" defTabSz="622300">
            <a:lnSpc>
              <a:spcPct val="90000"/>
            </a:lnSpc>
            <a:spcBef>
              <a:spcPct val="0"/>
            </a:spcBef>
            <a:spcAft>
              <a:spcPct val="15000"/>
            </a:spcAft>
            <a:buChar char="•"/>
          </a:pPr>
          <a:r>
            <a:rPr lang="en-US" sz="1400" kern="1200">
              <a:latin typeface="Futura PT Light" panose="020B0604020202020204" charset="0"/>
            </a:rPr>
            <a:t>Canceled the June Operator Sign-up with ATU due to safety concerns</a:t>
          </a:r>
        </a:p>
      </dsp:txBody>
      <dsp:txXfrm>
        <a:off x="0" y="241335"/>
        <a:ext cx="6065837" cy="1300950"/>
      </dsp:txXfrm>
    </dsp:sp>
    <dsp:sp modelId="{D532C048-2D1F-4B38-A20A-030EF3377EA6}">
      <dsp:nvSpPr>
        <dsp:cNvPr id="0" name=""/>
        <dsp:cNvSpPr/>
      </dsp:nvSpPr>
      <dsp:spPr>
        <a:xfrm>
          <a:off x="303291" y="34695"/>
          <a:ext cx="4246085"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492" tIns="0" rIns="160492" bIns="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PT Medium" panose="020B0604020202020204" charset="0"/>
            </a:rPr>
            <a:t>Actions-To-Date</a:t>
          </a:r>
        </a:p>
      </dsp:txBody>
      <dsp:txXfrm>
        <a:off x="323466" y="54870"/>
        <a:ext cx="4205735" cy="372930"/>
      </dsp:txXfrm>
    </dsp:sp>
    <dsp:sp modelId="{053333F4-9DE8-4B50-8303-58A73BE7BA5A}">
      <dsp:nvSpPr>
        <dsp:cNvPr id="0" name=""/>
        <dsp:cNvSpPr/>
      </dsp:nvSpPr>
      <dsp:spPr>
        <a:xfrm>
          <a:off x="0" y="1824525"/>
          <a:ext cx="6065837" cy="1080450"/>
        </a:xfrm>
        <a:prstGeom prst="rect">
          <a:avLst/>
        </a:prstGeom>
        <a:solidFill>
          <a:schemeClr val="lt1">
            <a:alpha val="90000"/>
            <a:hueOff val="0"/>
            <a:satOff val="0"/>
            <a:lumOff val="0"/>
            <a:alphaOff val="0"/>
          </a:schemeClr>
        </a:solidFill>
        <a:ln w="12700" cap="flat" cmpd="sng" algn="ctr">
          <a:solidFill>
            <a:schemeClr val="accent2">
              <a:hueOff val="421037"/>
              <a:satOff val="-15027"/>
              <a:lumOff val="43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0776" tIns="291592" rIns="47077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Futura PT Light" panose="020B0604020202020204" charset="0"/>
            </a:rPr>
            <a:t>Operate more Stand-by service:</a:t>
          </a:r>
        </a:p>
        <a:p>
          <a:pPr marL="228600" lvl="2" indent="-114300" algn="l" defTabSz="622300">
            <a:lnSpc>
              <a:spcPct val="90000"/>
            </a:lnSpc>
            <a:spcBef>
              <a:spcPct val="0"/>
            </a:spcBef>
            <a:spcAft>
              <a:spcPct val="15000"/>
            </a:spcAft>
            <a:buChar char="•"/>
          </a:pPr>
          <a:r>
            <a:rPr lang="en-US" sz="1400" kern="1200">
              <a:latin typeface="Futura PT Light" panose="020B0604020202020204" charset="0"/>
            </a:rPr>
            <a:t>Overloaded Trunk Lines</a:t>
          </a:r>
        </a:p>
        <a:p>
          <a:pPr marL="228600" lvl="2" indent="-114300" algn="l" defTabSz="622300">
            <a:lnSpc>
              <a:spcPct val="90000"/>
            </a:lnSpc>
            <a:spcBef>
              <a:spcPct val="0"/>
            </a:spcBef>
            <a:spcAft>
              <a:spcPct val="15000"/>
            </a:spcAft>
            <a:buChar char="•"/>
          </a:pPr>
          <a:r>
            <a:rPr lang="en-US" sz="1400" kern="1200">
              <a:latin typeface="Futura PT Light" panose="020B0604020202020204" charset="0"/>
            </a:rPr>
            <a:t>Nighttime Transbay Lines</a:t>
          </a:r>
        </a:p>
      </dsp:txBody>
      <dsp:txXfrm>
        <a:off x="0" y="1824525"/>
        <a:ext cx="6065837" cy="1080450"/>
      </dsp:txXfrm>
    </dsp:sp>
    <dsp:sp modelId="{AAEB8020-DEEB-4133-946E-94C99A53B610}">
      <dsp:nvSpPr>
        <dsp:cNvPr id="0" name=""/>
        <dsp:cNvSpPr/>
      </dsp:nvSpPr>
      <dsp:spPr>
        <a:xfrm>
          <a:off x="303291" y="1617885"/>
          <a:ext cx="4246085" cy="413280"/>
        </a:xfrm>
        <a:prstGeom prst="roundRect">
          <a:avLst/>
        </a:prstGeom>
        <a:solidFill>
          <a:schemeClr val="accent2">
            <a:hueOff val="421037"/>
            <a:satOff val="-15027"/>
            <a:lumOff val="43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492" tIns="0" rIns="160492" bIns="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PT Medium" panose="020B0604020202020204" charset="0"/>
            </a:rPr>
            <a:t>Phase 1 – June 2020</a:t>
          </a:r>
        </a:p>
      </dsp:txBody>
      <dsp:txXfrm>
        <a:off x="323466" y="1638060"/>
        <a:ext cx="4205735" cy="372930"/>
      </dsp:txXfrm>
    </dsp:sp>
    <dsp:sp modelId="{FD3B8E9B-3D72-4B74-986C-6D3240762A1A}">
      <dsp:nvSpPr>
        <dsp:cNvPr id="0" name=""/>
        <dsp:cNvSpPr/>
      </dsp:nvSpPr>
      <dsp:spPr>
        <a:xfrm>
          <a:off x="0" y="3187215"/>
          <a:ext cx="6065837" cy="1587600"/>
        </a:xfrm>
        <a:prstGeom prst="rect">
          <a:avLst/>
        </a:prstGeom>
        <a:solidFill>
          <a:schemeClr val="lt1">
            <a:alpha val="90000"/>
            <a:hueOff val="0"/>
            <a:satOff val="0"/>
            <a:lumOff val="0"/>
            <a:alphaOff val="0"/>
          </a:schemeClr>
        </a:solidFill>
        <a:ln w="12700" cap="flat" cmpd="sng" algn="ctr">
          <a:solidFill>
            <a:schemeClr val="accent2">
              <a:hueOff val="842075"/>
              <a:satOff val="-30053"/>
              <a:lumOff val="87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0776" tIns="291592" rIns="47077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Futura PT Light" panose="020B0604020202020204" charset="0"/>
            </a:rPr>
            <a:t>Return service to 70-80% of pre-pandemic levels</a:t>
          </a:r>
        </a:p>
        <a:p>
          <a:pPr marL="228600" lvl="2" indent="-114300" algn="l" defTabSz="622300">
            <a:lnSpc>
              <a:spcPct val="90000"/>
            </a:lnSpc>
            <a:spcBef>
              <a:spcPct val="0"/>
            </a:spcBef>
            <a:spcAft>
              <a:spcPct val="15000"/>
            </a:spcAft>
            <a:buChar char="•"/>
          </a:pPr>
          <a:r>
            <a:rPr lang="en-US" sz="1400" kern="1200">
              <a:latin typeface="Futura PT Light" panose="020B0604020202020204" charset="0"/>
            </a:rPr>
            <a:t>Operate BRT at 10-minute frequency</a:t>
          </a:r>
        </a:p>
        <a:p>
          <a:pPr marL="228600" lvl="2" indent="-114300" algn="l" defTabSz="622300">
            <a:lnSpc>
              <a:spcPct val="90000"/>
            </a:lnSpc>
            <a:spcBef>
              <a:spcPct val="0"/>
            </a:spcBef>
            <a:spcAft>
              <a:spcPct val="15000"/>
            </a:spcAft>
            <a:buChar char="•"/>
          </a:pPr>
          <a:r>
            <a:rPr lang="en-US" sz="1400" kern="1200">
              <a:latin typeface="Futura PT Light" panose="020B0604020202020204" charset="0"/>
            </a:rPr>
            <a:t>Reactivate all Supplementary School Service as appropriate</a:t>
          </a:r>
        </a:p>
        <a:p>
          <a:pPr marL="228600" lvl="2" indent="-114300" algn="l" defTabSz="622300">
            <a:lnSpc>
              <a:spcPct val="90000"/>
            </a:lnSpc>
            <a:spcBef>
              <a:spcPct val="0"/>
            </a:spcBef>
            <a:spcAft>
              <a:spcPct val="15000"/>
            </a:spcAft>
            <a:buChar char="•"/>
          </a:pPr>
          <a:r>
            <a:rPr lang="en-US" sz="1400" kern="1200">
              <a:latin typeface="Futura PT Light" panose="020B0604020202020204" charset="0"/>
            </a:rPr>
            <a:t>Increase most trunk lines to weekday service levels</a:t>
          </a:r>
        </a:p>
        <a:p>
          <a:pPr marL="228600" lvl="2" indent="-114300" algn="l" defTabSz="622300">
            <a:lnSpc>
              <a:spcPct val="90000"/>
            </a:lnSpc>
            <a:spcBef>
              <a:spcPct val="0"/>
            </a:spcBef>
            <a:spcAft>
              <a:spcPct val="15000"/>
            </a:spcAft>
            <a:buChar char="•"/>
          </a:pPr>
          <a:r>
            <a:rPr lang="en-US" sz="1400" kern="1200">
              <a:latin typeface="Futura PT Light" panose="020B0604020202020204" charset="0"/>
            </a:rPr>
            <a:t>Limited Transbay service</a:t>
          </a:r>
        </a:p>
      </dsp:txBody>
      <dsp:txXfrm>
        <a:off x="0" y="3187215"/>
        <a:ext cx="6065837" cy="1587600"/>
      </dsp:txXfrm>
    </dsp:sp>
    <dsp:sp modelId="{B34BE550-42AD-4BE9-AAF5-093572C38C6D}">
      <dsp:nvSpPr>
        <dsp:cNvPr id="0" name=""/>
        <dsp:cNvSpPr/>
      </dsp:nvSpPr>
      <dsp:spPr>
        <a:xfrm>
          <a:off x="303291" y="2980575"/>
          <a:ext cx="4246085" cy="413280"/>
        </a:xfrm>
        <a:prstGeom prst="roundRect">
          <a:avLst/>
        </a:prstGeom>
        <a:solidFill>
          <a:schemeClr val="accent2">
            <a:hueOff val="842075"/>
            <a:satOff val="-30053"/>
            <a:lumOff val="87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492" tIns="0" rIns="160492" bIns="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PT Medium" panose="020B0604020202020204" charset="0"/>
            </a:rPr>
            <a:t>Phase 2 – August 2020</a:t>
          </a:r>
        </a:p>
      </dsp:txBody>
      <dsp:txXfrm>
        <a:off x="323466" y="3000750"/>
        <a:ext cx="4205735" cy="372930"/>
      </dsp:txXfrm>
    </dsp:sp>
    <dsp:sp modelId="{94FFFDBC-B7F2-4846-9AC3-228AD4DF43CA}">
      <dsp:nvSpPr>
        <dsp:cNvPr id="0" name=""/>
        <dsp:cNvSpPr/>
      </dsp:nvSpPr>
      <dsp:spPr>
        <a:xfrm>
          <a:off x="0" y="5057055"/>
          <a:ext cx="6065837" cy="1080450"/>
        </a:xfrm>
        <a:prstGeom prst="rect">
          <a:avLst/>
        </a:prstGeom>
        <a:solidFill>
          <a:schemeClr val="lt1">
            <a:alpha val="90000"/>
            <a:hueOff val="0"/>
            <a:satOff val="0"/>
            <a:lumOff val="0"/>
            <a:alphaOff val="0"/>
          </a:schemeClr>
        </a:solidFill>
        <a:ln w="12700" cap="flat" cmpd="sng" algn="ctr">
          <a:solidFill>
            <a:schemeClr val="accent2">
              <a:hueOff val="1263112"/>
              <a:satOff val="-45080"/>
              <a:lumOff val="131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0776" tIns="291592" rIns="47077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Futura PT Light" panose="020B0604020202020204" charset="0"/>
            </a:rPr>
            <a:t>Revamp service network to meet demand</a:t>
          </a:r>
        </a:p>
        <a:p>
          <a:pPr marL="114300" lvl="1" indent="-114300" algn="l" defTabSz="622300">
            <a:lnSpc>
              <a:spcPct val="90000"/>
            </a:lnSpc>
            <a:spcBef>
              <a:spcPct val="0"/>
            </a:spcBef>
            <a:spcAft>
              <a:spcPct val="15000"/>
            </a:spcAft>
            <a:buChar char="•"/>
          </a:pPr>
          <a:r>
            <a:rPr lang="en-US" sz="1400" kern="1200">
              <a:latin typeface="Futura PT Light" panose="020B0604020202020204" charset="0"/>
            </a:rPr>
            <a:t>Maintain 70-80% service levels or adjust based on available revenues</a:t>
          </a:r>
        </a:p>
        <a:p>
          <a:pPr marL="114300" lvl="1" indent="-114300" algn="l" defTabSz="622300">
            <a:lnSpc>
              <a:spcPct val="90000"/>
            </a:lnSpc>
            <a:spcBef>
              <a:spcPct val="0"/>
            </a:spcBef>
            <a:spcAft>
              <a:spcPct val="15000"/>
            </a:spcAft>
            <a:buChar char="•"/>
          </a:pPr>
          <a:r>
            <a:rPr lang="en-US" sz="1400" kern="1200">
              <a:latin typeface="Futura PT Light" panose="020B0604020202020204" charset="0"/>
            </a:rPr>
            <a:t>Conduct Public Hearing to implement new network</a:t>
          </a:r>
        </a:p>
      </dsp:txBody>
      <dsp:txXfrm>
        <a:off x="0" y="5057055"/>
        <a:ext cx="6065837" cy="1080450"/>
      </dsp:txXfrm>
    </dsp:sp>
    <dsp:sp modelId="{90B85E4E-D0CD-4F48-80F6-6EB9B96C7752}">
      <dsp:nvSpPr>
        <dsp:cNvPr id="0" name=""/>
        <dsp:cNvSpPr/>
      </dsp:nvSpPr>
      <dsp:spPr>
        <a:xfrm>
          <a:off x="303291" y="4850415"/>
          <a:ext cx="4246085" cy="413280"/>
        </a:xfrm>
        <a:prstGeom prst="roundRect">
          <a:avLst/>
        </a:prstGeom>
        <a:solidFill>
          <a:schemeClr val="accent2">
            <a:hueOff val="1263112"/>
            <a:satOff val="-45080"/>
            <a:lumOff val="1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492" tIns="0" rIns="160492" bIns="0" numCol="1" spcCol="1270" anchor="ctr" anchorCtr="0">
          <a:noAutofit/>
        </a:bodyPr>
        <a:lstStyle/>
        <a:p>
          <a:pPr marL="0" lvl="0" indent="0" algn="l" defTabSz="622300">
            <a:lnSpc>
              <a:spcPct val="90000"/>
            </a:lnSpc>
            <a:spcBef>
              <a:spcPct val="0"/>
            </a:spcBef>
            <a:spcAft>
              <a:spcPct val="35000"/>
            </a:spcAft>
            <a:buNone/>
          </a:pPr>
          <a:r>
            <a:rPr lang="en-US" sz="1400" kern="1200">
              <a:latin typeface="Futura PT Medium" panose="020B0604020202020204" charset="0"/>
            </a:rPr>
            <a:t>Phase 3 – Summer 2021</a:t>
          </a:r>
        </a:p>
      </dsp:txBody>
      <dsp:txXfrm>
        <a:off x="323466" y="4870590"/>
        <a:ext cx="4205735"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14C05-A53A-4C4A-91E8-0BEA90193F63}">
      <dsp:nvSpPr>
        <dsp:cNvPr id="0" name=""/>
        <dsp:cNvSpPr/>
      </dsp:nvSpPr>
      <dsp:spPr>
        <a:xfrm>
          <a:off x="0" y="5297"/>
          <a:ext cx="6061040" cy="8990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E59F7F-D5C6-494B-8432-99954A1F238B}">
      <dsp:nvSpPr>
        <dsp:cNvPr id="0" name=""/>
        <dsp:cNvSpPr/>
      </dsp:nvSpPr>
      <dsp:spPr>
        <a:xfrm>
          <a:off x="271949" y="207573"/>
          <a:ext cx="494453" cy="4944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ED41FE-87E1-47BE-B1BF-7D8CC1EDE825}">
      <dsp:nvSpPr>
        <dsp:cNvPr id="0" name=""/>
        <dsp:cNvSpPr/>
      </dsp:nvSpPr>
      <dsp:spPr>
        <a:xfrm>
          <a:off x="1038352" y="5297"/>
          <a:ext cx="5021673" cy="89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45" tIns="95145" rIns="95145" bIns="95145" numCol="1" spcCol="1270" anchor="ctr" anchorCtr="0">
          <a:noAutofit/>
        </a:bodyPr>
        <a:lstStyle/>
        <a:p>
          <a:pPr marL="0" lvl="0" indent="0" algn="l" defTabSz="622300">
            <a:lnSpc>
              <a:spcPct val="100000"/>
            </a:lnSpc>
            <a:spcBef>
              <a:spcPct val="0"/>
            </a:spcBef>
            <a:spcAft>
              <a:spcPct val="35000"/>
            </a:spcAft>
            <a:buNone/>
          </a:pPr>
          <a:r>
            <a:rPr lang="en-US" sz="1400" kern="1200">
              <a:latin typeface="Futura PT Medium" panose="020B0604020202020204" charset="0"/>
            </a:rPr>
            <a:t>Regular meeting and coordination amongst transit agencies</a:t>
          </a:r>
        </a:p>
      </dsp:txBody>
      <dsp:txXfrm>
        <a:off x="1038352" y="5297"/>
        <a:ext cx="5021673" cy="899006"/>
      </dsp:txXfrm>
    </dsp:sp>
    <dsp:sp modelId="{9C8A75CB-2B67-4623-B28E-22AE48954E3E}">
      <dsp:nvSpPr>
        <dsp:cNvPr id="0" name=""/>
        <dsp:cNvSpPr/>
      </dsp:nvSpPr>
      <dsp:spPr>
        <a:xfrm>
          <a:off x="0" y="1129055"/>
          <a:ext cx="6061040" cy="8990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EF1EC1-F082-4379-A37A-041364C3F2A8}">
      <dsp:nvSpPr>
        <dsp:cNvPr id="0" name=""/>
        <dsp:cNvSpPr/>
      </dsp:nvSpPr>
      <dsp:spPr>
        <a:xfrm>
          <a:off x="271949" y="1331332"/>
          <a:ext cx="494453" cy="4944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E4D42F-CA02-4507-B0A7-02651FBF9119}">
      <dsp:nvSpPr>
        <dsp:cNvPr id="0" name=""/>
        <dsp:cNvSpPr/>
      </dsp:nvSpPr>
      <dsp:spPr>
        <a:xfrm>
          <a:off x="1038352" y="1129055"/>
          <a:ext cx="2727468" cy="89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45" tIns="95145" rIns="95145" bIns="95145" numCol="1" spcCol="1270" anchor="ctr" anchorCtr="0">
          <a:noAutofit/>
        </a:bodyPr>
        <a:lstStyle/>
        <a:p>
          <a:pPr marL="0" lvl="0" indent="0" algn="l" defTabSz="622300">
            <a:lnSpc>
              <a:spcPct val="100000"/>
            </a:lnSpc>
            <a:spcBef>
              <a:spcPct val="0"/>
            </a:spcBef>
            <a:spcAft>
              <a:spcPct val="35000"/>
            </a:spcAft>
            <a:buNone/>
          </a:pPr>
          <a:r>
            <a:rPr lang="en-US" sz="1400" kern="1200">
              <a:latin typeface="Futura PT Medium" panose="020B0604020202020204" charset="0"/>
            </a:rPr>
            <a:t>Provide collective input from the transit agencies to the Blue Ribbon Task Force regarding:</a:t>
          </a:r>
        </a:p>
      </dsp:txBody>
      <dsp:txXfrm>
        <a:off x="1038352" y="1129055"/>
        <a:ext cx="2727468" cy="899006"/>
      </dsp:txXfrm>
    </dsp:sp>
    <dsp:sp modelId="{2D98187F-988D-4617-8C45-A68950D3F3B6}">
      <dsp:nvSpPr>
        <dsp:cNvPr id="0" name=""/>
        <dsp:cNvSpPr/>
      </dsp:nvSpPr>
      <dsp:spPr>
        <a:xfrm>
          <a:off x="3765820" y="1129055"/>
          <a:ext cx="2294205" cy="89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45" tIns="95145" rIns="95145" bIns="95145" numCol="1" spcCol="1270" anchor="ctr" anchorCtr="0">
          <a:noAutofit/>
        </a:bodyPr>
        <a:lstStyle/>
        <a:p>
          <a:pPr marL="0" lvl="0" indent="0" algn="l" defTabSz="488950">
            <a:lnSpc>
              <a:spcPct val="100000"/>
            </a:lnSpc>
            <a:spcBef>
              <a:spcPct val="0"/>
            </a:spcBef>
            <a:spcAft>
              <a:spcPct val="35000"/>
            </a:spcAft>
            <a:buNone/>
          </a:pPr>
          <a:r>
            <a:rPr lang="en-US" sz="1100" kern="1200">
              <a:latin typeface="Futura PT Medium" panose="020B0604020202020204" charset="0"/>
            </a:rPr>
            <a:t>Finance</a:t>
          </a:r>
        </a:p>
        <a:p>
          <a:pPr marL="0" lvl="0" indent="0" algn="l" defTabSz="488950">
            <a:lnSpc>
              <a:spcPct val="100000"/>
            </a:lnSpc>
            <a:spcBef>
              <a:spcPct val="0"/>
            </a:spcBef>
            <a:spcAft>
              <a:spcPct val="35000"/>
            </a:spcAft>
            <a:buNone/>
          </a:pPr>
          <a:r>
            <a:rPr lang="en-US" sz="1100" kern="1200">
              <a:latin typeface="Futura PT Medium" panose="020B0604020202020204" charset="0"/>
            </a:rPr>
            <a:t>Health &amp; Safety</a:t>
          </a:r>
        </a:p>
        <a:p>
          <a:pPr marL="0" lvl="0" indent="0" algn="l" defTabSz="488950">
            <a:lnSpc>
              <a:spcPct val="100000"/>
            </a:lnSpc>
            <a:spcBef>
              <a:spcPct val="0"/>
            </a:spcBef>
            <a:spcAft>
              <a:spcPct val="35000"/>
            </a:spcAft>
            <a:buNone/>
          </a:pPr>
          <a:r>
            <a:rPr lang="en-US" sz="1100" kern="1200">
              <a:latin typeface="Futura PT Medium" panose="020B0604020202020204" charset="0"/>
            </a:rPr>
            <a:t>Planning &amp; Operations</a:t>
          </a:r>
        </a:p>
        <a:p>
          <a:pPr marL="0" lvl="0" indent="0" algn="l" defTabSz="488950">
            <a:lnSpc>
              <a:spcPct val="100000"/>
            </a:lnSpc>
            <a:spcBef>
              <a:spcPct val="0"/>
            </a:spcBef>
            <a:spcAft>
              <a:spcPct val="35000"/>
            </a:spcAft>
            <a:buNone/>
          </a:pPr>
          <a:r>
            <a:rPr lang="en-US" sz="1100" kern="1200">
              <a:latin typeface="Futura PT Medium" panose="020B0604020202020204" charset="0"/>
            </a:rPr>
            <a:t>Communications &amp; Advocacy</a:t>
          </a:r>
        </a:p>
      </dsp:txBody>
      <dsp:txXfrm>
        <a:off x="3765820" y="1129055"/>
        <a:ext cx="2294205" cy="899006"/>
      </dsp:txXfrm>
    </dsp:sp>
    <dsp:sp modelId="{11578ED0-47A5-421B-A30A-AA234B783F62}">
      <dsp:nvSpPr>
        <dsp:cNvPr id="0" name=""/>
        <dsp:cNvSpPr/>
      </dsp:nvSpPr>
      <dsp:spPr>
        <a:xfrm>
          <a:off x="0" y="2252813"/>
          <a:ext cx="6061040" cy="89900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F62F8B-1E94-44D5-82E5-6A934F4E32DE}">
      <dsp:nvSpPr>
        <dsp:cNvPr id="0" name=""/>
        <dsp:cNvSpPr/>
      </dsp:nvSpPr>
      <dsp:spPr>
        <a:xfrm>
          <a:off x="271949" y="2455090"/>
          <a:ext cx="494453" cy="49445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E5EB56-5CDC-49DC-B823-04C54757896D}">
      <dsp:nvSpPr>
        <dsp:cNvPr id="0" name=""/>
        <dsp:cNvSpPr/>
      </dsp:nvSpPr>
      <dsp:spPr>
        <a:xfrm>
          <a:off x="1038352" y="2252813"/>
          <a:ext cx="5021673" cy="89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45" tIns="95145" rIns="95145" bIns="95145" numCol="1" spcCol="1270" anchor="ctr" anchorCtr="0">
          <a:noAutofit/>
        </a:bodyPr>
        <a:lstStyle/>
        <a:p>
          <a:pPr marL="0" lvl="0" indent="0" algn="l" defTabSz="622300">
            <a:lnSpc>
              <a:spcPct val="100000"/>
            </a:lnSpc>
            <a:spcBef>
              <a:spcPct val="0"/>
            </a:spcBef>
            <a:spcAft>
              <a:spcPct val="35000"/>
            </a:spcAft>
            <a:buNone/>
          </a:pPr>
          <a:r>
            <a:rPr lang="en-US" sz="1400" kern="1200">
              <a:latin typeface="Futura PT Medium" panose="020B0604020202020204" charset="0"/>
            </a:rPr>
            <a:t>Peer planning discussions, including level of service to be restored and when, vehicle load factors, ridership levels, and fare collection status/plans</a:t>
          </a:r>
        </a:p>
      </dsp:txBody>
      <dsp:txXfrm>
        <a:off x="1038352" y="2252813"/>
        <a:ext cx="5021673" cy="899006"/>
      </dsp:txXfrm>
    </dsp:sp>
    <dsp:sp modelId="{E54A8876-8BAD-4846-8632-69E45D11E46F}">
      <dsp:nvSpPr>
        <dsp:cNvPr id="0" name=""/>
        <dsp:cNvSpPr/>
      </dsp:nvSpPr>
      <dsp:spPr>
        <a:xfrm>
          <a:off x="0" y="3376571"/>
          <a:ext cx="6061040" cy="89900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271CCA-20EC-4A63-B17D-40DDEF4D433C}">
      <dsp:nvSpPr>
        <dsp:cNvPr id="0" name=""/>
        <dsp:cNvSpPr/>
      </dsp:nvSpPr>
      <dsp:spPr>
        <a:xfrm>
          <a:off x="271949" y="3578848"/>
          <a:ext cx="494453" cy="49445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B6212E-7DE4-4615-91C1-DC5162D1BF75}">
      <dsp:nvSpPr>
        <dsp:cNvPr id="0" name=""/>
        <dsp:cNvSpPr/>
      </dsp:nvSpPr>
      <dsp:spPr>
        <a:xfrm>
          <a:off x="1038352" y="3376571"/>
          <a:ext cx="5021673" cy="89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45" tIns="95145" rIns="95145" bIns="95145" numCol="1" spcCol="1270" anchor="ctr" anchorCtr="0">
          <a:noAutofit/>
        </a:bodyPr>
        <a:lstStyle/>
        <a:p>
          <a:pPr marL="0" lvl="0" indent="0" algn="l" defTabSz="622300">
            <a:lnSpc>
              <a:spcPct val="100000"/>
            </a:lnSpc>
            <a:spcBef>
              <a:spcPct val="0"/>
            </a:spcBef>
            <a:spcAft>
              <a:spcPct val="35000"/>
            </a:spcAft>
            <a:buNone/>
          </a:pPr>
          <a:r>
            <a:rPr lang="en-US" sz="1400" kern="1200">
              <a:latin typeface="Futura PT Medium" panose="020B0604020202020204" charset="0"/>
            </a:rPr>
            <a:t>Coordinating approaches to ramping up service up as economy re-opens and seeking opportunities for collaboration</a:t>
          </a:r>
        </a:p>
      </dsp:txBody>
      <dsp:txXfrm>
        <a:off x="1038352" y="3376571"/>
        <a:ext cx="5021673" cy="899006"/>
      </dsp:txXfrm>
    </dsp:sp>
    <dsp:sp modelId="{95545FD5-55AD-4900-936E-080C33AFAFD6}">
      <dsp:nvSpPr>
        <dsp:cNvPr id="0" name=""/>
        <dsp:cNvSpPr/>
      </dsp:nvSpPr>
      <dsp:spPr>
        <a:xfrm>
          <a:off x="0" y="4500329"/>
          <a:ext cx="6061040" cy="89900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CA400-E4C7-4546-9F41-39EEE2A99834}">
      <dsp:nvSpPr>
        <dsp:cNvPr id="0" name=""/>
        <dsp:cNvSpPr/>
      </dsp:nvSpPr>
      <dsp:spPr>
        <a:xfrm>
          <a:off x="271949" y="4702606"/>
          <a:ext cx="494453" cy="49445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4C114-1502-4353-A885-9E14F96C0B7C}">
      <dsp:nvSpPr>
        <dsp:cNvPr id="0" name=""/>
        <dsp:cNvSpPr/>
      </dsp:nvSpPr>
      <dsp:spPr>
        <a:xfrm>
          <a:off x="1038352" y="4500329"/>
          <a:ext cx="5021673" cy="89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45" tIns="95145" rIns="95145" bIns="95145" numCol="1" spcCol="1270" anchor="ctr" anchorCtr="0">
          <a:noAutofit/>
        </a:bodyPr>
        <a:lstStyle/>
        <a:p>
          <a:pPr marL="0" lvl="0" indent="0" algn="l" defTabSz="622300">
            <a:lnSpc>
              <a:spcPct val="100000"/>
            </a:lnSpc>
            <a:spcBef>
              <a:spcPct val="0"/>
            </a:spcBef>
            <a:spcAft>
              <a:spcPct val="35000"/>
            </a:spcAft>
            <a:buNone/>
          </a:pPr>
          <a:r>
            <a:rPr lang="en-US" sz="1400" kern="1200">
              <a:latin typeface="Futura PT Medium" panose="020B0604020202020204" charset="0"/>
            </a:rPr>
            <a:t>Coordinated advocacy on financial and legislative actions and policy</a:t>
          </a:r>
        </a:p>
      </dsp:txBody>
      <dsp:txXfrm>
        <a:off x="1038352" y="4500329"/>
        <a:ext cx="5021673" cy="899006"/>
      </dsp:txXfrm>
    </dsp:sp>
    <dsp:sp modelId="{8E5C0D47-9A5E-447B-B0C9-168A718AC935}">
      <dsp:nvSpPr>
        <dsp:cNvPr id="0" name=""/>
        <dsp:cNvSpPr/>
      </dsp:nvSpPr>
      <dsp:spPr>
        <a:xfrm>
          <a:off x="0" y="5624088"/>
          <a:ext cx="6061040" cy="8990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D0E3F-0A90-41F2-A149-7B1B57D58386}">
      <dsp:nvSpPr>
        <dsp:cNvPr id="0" name=""/>
        <dsp:cNvSpPr/>
      </dsp:nvSpPr>
      <dsp:spPr>
        <a:xfrm>
          <a:off x="271949" y="5826364"/>
          <a:ext cx="494453" cy="4944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DCA8A-2FC6-45B3-B6C6-0F2B928CB168}">
      <dsp:nvSpPr>
        <dsp:cNvPr id="0" name=""/>
        <dsp:cNvSpPr/>
      </dsp:nvSpPr>
      <dsp:spPr>
        <a:xfrm>
          <a:off x="1038352" y="5624088"/>
          <a:ext cx="5021673" cy="89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145" tIns="95145" rIns="95145" bIns="95145" numCol="1" spcCol="1270" anchor="ctr" anchorCtr="0">
          <a:noAutofit/>
        </a:bodyPr>
        <a:lstStyle/>
        <a:p>
          <a:pPr marL="0" lvl="0" indent="0" algn="l" defTabSz="622300">
            <a:lnSpc>
              <a:spcPct val="100000"/>
            </a:lnSpc>
            <a:spcBef>
              <a:spcPct val="0"/>
            </a:spcBef>
            <a:spcAft>
              <a:spcPct val="35000"/>
            </a:spcAft>
            <a:buNone/>
          </a:pPr>
          <a:r>
            <a:rPr lang="en-US" sz="1400" kern="1200">
              <a:latin typeface="Futura PT Medium" panose="020B0604020202020204" charset="0"/>
            </a:rPr>
            <a:t>Develop common set of standards for service operations such as Physical Distancing measures on buses and trains</a:t>
          </a:r>
        </a:p>
      </dsp:txBody>
      <dsp:txXfrm>
        <a:off x="1038352" y="5624088"/>
        <a:ext cx="5021673" cy="8990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8D3B0-518A-400E-84EB-11544910F099}">
      <dsp:nvSpPr>
        <dsp:cNvPr id="0" name=""/>
        <dsp:cNvSpPr/>
      </dsp:nvSpPr>
      <dsp:spPr>
        <a:xfrm>
          <a:off x="0" y="4186"/>
          <a:ext cx="6095999" cy="8916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92B77-AA5D-4B4B-A8B5-66240C7F2BB4}">
      <dsp:nvSpPr>
        <dsp:cNvPr id="0" name=""/>
        <dsp:cNvSpPr/>
      </dsp:nvSpPr>
      <dsp:spPr>
        <a:xfrm>
          <a:off x="0" y="4434730"/>
          <a:ext cx="490409" cy="4904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C12416-AB88-44C5-9D46-EE9A33DDDD62}">
      <dsp:nvSpPr>
        <dsp:cNvPr id="0" name=""/>
        <dsp:cNvSpPr/>
      </dsp:nvSpPr>
      <dsp:spPr>
        <a:xfrm>
          <a:off x="1029859" y="4186"/>
          <a:ext cx="5066139"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Medium"/>
              <a:cs typeface="Arial" panose="020B0604020202020204" pitchFamily="34" charset="0"/>
            </a:rPr>
            <a:t>Passenger data immediately before shutdown</a:t>
          </a:r>
        </a:p>
      </dsp:txBody>
      <dsp:txXfrm>
        <a:off x="1029859" y="4186"/>
        <a:ext cx="5066139" cy="891653"/>
      </dsp:txXfrm>
    </dsp:sp>
    <dsp:sp modelId="{4D335B51-9018-40C9-A40E-6B4BA1CB63E5}">
      <dsp:nvSpPr>
        <dsp:cNvPr id="0" name=""/>
        <dsp:cNvSpPr/>
      </dsp:nvSpPr>
      <dsp:spPr>
        <a:xfrm>
          <a:off x="0" y="1118752"/>
          <a:ext cx="6095999" cy="8916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3D4F4-7672-4279-A052-53B72C9F9BF3}">
      <dsp:nvSpPr>
        <dsp:cNvPr id="0" name=""/>
        <dsp:cNvSpPr/>
      </dsp:nvSpPr>
      <dsp:spPr>
        <a:xfrm>
          <a:off x="4242" y="4853004"/>
          <a:ext cx="490409" cy="490409"/>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4CE946-40C5-41AF-AA9D-7D1183FFCDD9}">
      <dsp:nvSpPr>
        <dsp:cNvPr id="0" name=""/>
        <dsp:cNvSpPr/>
      </dsp:nvSpPr>
      <dsp:spPr>
        <a:xfrm>
          <a:off x="1029859" y="1118752"/>
          <a:ext cx="5066139"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Medium"/>
              <a:cs typeface="Arial" panose="020B0604020202020204" pitchFamily="34" charset="0"/>
            </a:rPr>
            <a:t>School service and Transbay efficiencies </a:t>
          </a:r>
        </a:p>
      </dsp:txBody>
      <dsp:txXfrm>
        <a:off x="1029859" y="1118752"/>
        <a:ext cx="5066139" cy="891653"/>
      </dsp:txXfrm>
    </dsp:sp>
    <dsp:sp modelId="{79483831-E9D4-42D4-9F32-E6A70A758F99}">
      <dsp:nvSpPr>
        <dsp:cNvPr id="0" name=""/>
        <dsp:cNvSpPr/>
      </dsp:nvSpPr>
      <dsp:spPr>
        <a:xfrm>
          <a:off x="0" y="2233319"/>
          <a:ext cx="6095999" cy="8916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69BD5-C0C4-4D07-9475-76C1D373D5B5}">
      <dsp:nvSpPr>
        <dsp:cNvPr id="0" name=""/>
        <dsp:cNvSpPr/>
      </dsp:nvSpPr>
      <dsp:spPr>
        <a:xfrm>
          <a:off x="23407" y="4853002"/>
          <a:ext cx="490409" cy="490409"/>
        </a:xfrm>
        <a:prstGeom prst="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26D2A3-67F6-4D59-B50B-1172DC90BEAF}">
      <dsp:nvSpPr>
        <dsp:cNvPr id="0" name=""/>
        <dsp:cNvSpPr/>
      </dsp:nvSpPr>
      <dsp:spPr>
        <a:xfrm>
          <a:off x="1029859" y="2233319"/>
          <a:ext cx="5066139"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Medium"/>
              <a:cs typeface="Arial" panose="020B0604020202020204" pitchFamily="34" charset="0"/>
            </a:rPr>
            <a:t>Equity considerations</a:t>
          </a:r>
        </a:p>
      </dsp:txBody>
      <dsp:txXfrm>
        <a:off x="1029859" y="2233319"/>
        <a:ext cx="5066139" cy="891653"/>
      </dsp:txXfrm>
    </dsp:sp>
    <dsp:sp modelId="{9DC6155D-38A3-4BDA-905E-62AD8E793423}">
      <dsp:nvSpPr>
        <dsp:cNvPr id="0" name=""/>
        <dsp:cNvSpPr/>
      </dsp:nvSpPr>
      <dsp:spPr>
        <a:xfrm>
          <a:off x="0" y="3347885"/>
          <a:ext cx="6095999" cy="8916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5A1D7A-EAAE-4F5B-A283-A771900DAF48}">
      <dsp:nvSpPr>
        <dsp:cNvPr id="0" name=""/>
        <dsp:cNvSpPr/>
      </dsp:nvSpPr>
      <dsp:spPr>
        <a:xfrm>
          <a:off x="0" y="4867882"/>
          <a:ext cx="490409" cy="490409"/>
        </a:xfrm>
        <a:prstGeom prst="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2A4ED-9D30-4E07-9BBD-255DBE4CF562}">
      <dsp:nvSpPr>
        <dsp:cNvPr id="0" name=""/>
        <dsp:cNvSpPr/>
      </dsp:nvSpPr>
      <dsp:spPr>
        <a:xfrm>
          <a:off x="1029859" y="3347885"/>
          <a:ext cx="5066139"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Medium"/>
              <a:cs typeface="Arial" panose="020B0604020202020204" pitchFamily="34" charset="0"/>
            </a:rPr>
            <a:t>Budgetary constraints</a:t>
          </a:r>
        </a:p>
      </dsp:txBody>
      <dsp:txXfrm>
        <a:off x="1029859" y="3347885"/>
        <a:ext cx="5066139" cy="891653"/>
      </dsp:txXfrm>
    </dsp:sp>
    <dsp:sp modelId="{BD5B91BB-CE1F-4A85-A0EB-536204862DF5}">
      <dsp:nvSpPr>
        <dsp:cNvPr id="0" name=""/>
        <dsp:cNvSpPr/>
      </dsp:nvSpPr>
      <dsp:spPr>
        <a:xfrm>
          <a:off x="0" y="4466638"/>
          <a:ext cx="6095999" cy="8916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A1206-C632-4815-99ED-0DB990A73FBF}">
      <dsp:nvSpPr>
        <dsp:cNvPr id="0" name=""/>
        <dsp:cNvSpPr/>
      </dsp:nvSpPr>
      <dsp:spPr>
        <a:xfrm>
          <a:off x="339603" y="4650775"/>
          <a:ext cx="490409" cy="490409"/>
        </a:xfrm>
        <a:prstGeom prst="rect">
          <a:avLst/>
        </a:prstGeom>
        <a:solidFill>
          <a:schemeClr val="bg1">
            <a:lumMod val="9500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3CE42-2D8B-4004-9F9F-6BE975123775}">
      <dsp:nvSpPr>
        <dsp:cNvPr id="0" name=""/>
        <dsp:cNvSpPr/>
      </dsp:nvSpPr>
      <dsp:spPr>
        <a:xfrm>
          <a:off x="1029859" y="4462452"/>
          <a:ext cx="5066139" cy="89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67" tIns="94367" rIns="94367" bIns="94367" numCol="1" spcCol="1270" anchor="ctr" anchorCtr="0">
          <a:noAutofit/>
        </a:bodyPr>
        <a:lstStyle/>
        <a:p>
          <a:pPr marL="0" lvl="0" indent="0" algn="l" defTabSz="844550">
            <a:lnSpc>
              <a:spcPct val="100000"/>
            </a:lnSpc>
            <a:spcBef>
              <a:spcPct val="0"/>
            </a:spcBef>
            <a:spcAft>
              <a:spcPct val="35000"/>
            </a:spcAft>
            <a:buNone/>
          </a:pPr>
          <a:r>
            <a:rPr lang="en-US" sz="1900" kern="1200">
              <a:latin typeface="Futura Medium"/>
              <a:cs typeface="Arial" panose="020B0604020202020204" pitchFamily="34" charset="0"/>
            </a:rPr>
            <a:t>Continued working from home </a:t>
          </a:r>
        </a:p>
      </dsp:txBody>
      <dsp:txXfrm>
        <a:off x="1029859" y="4462452"/>
        <a:ext cx="5066139" cy="8916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drawing1.xml><?xml version="1.0" encoding="utf-8"?>
<c:userShapes xmlns:c="http://schemas.openxmlformats.org/drawingml/2006/chart">
  <cdr:relSizeAnchor xmlns:cdr="http://schemas.openxmlformats.org/drawingml/2006/chartDrawing">
    <cdr:from>
      <cdr:x>0.30958</cdr:x>
      <cdr:y>0.10661</cdr:y>
    </cdr:from>
    <cdr:to>
      <cdr:x>0.41791</cdr:x>
      <cdr:y>0.2154</cdr:y>
    </cdr:to>
    <cdr:sp macro="" textlink="">
      <cdr:nvSpPr>
        <cdr:cNvPr id="2" name="TextBox 1">
          <a:extLst xmlns:a="http://schemas.openxmlformats.org/drawingml/2006/main">
            <a:ext uri="{FF2B5EF4-FFF2-40B4-BE49-F238E27FC236}">
              <a16:creationId xmlns:a16="http://schemas.microsoft.com/office/drawing/2014/main" id="{38E0701C-C10D-417B-91AC-AFA3D8CBB55D}"/>
            </a:ext>
          </a:extLst>
        </cdr:cNvPr>
        <cdr:cNvSpPr txBox="1"/>
      </cdr:nvSpPr>
      <cdr:spPr>
        <a:xfrm xmlns:a="http://schemas.openxmlformats.org/drawingml/2006/main">
          <a:off x="1656344" y="518947"/>
          <a:ext cx="579595" cy="5295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$30</a:t>
          </a:r>
        </a:p>
      </cdr:txBody>
    </cdr:sp>
  </cdr:relSizeAnchor>
  <cdr:relSizeAnchor xmlns:cdr="http://schemas.openxmlformats.org/drawingml/2006/chartDrawing">
    <cdr:from>
      <cdr:x>0.29054</cdr:x>
      <cdr:y>0.44328</cdr:y>
    </cdr:from>
    <cdr:to>
      <cdr:x>0.41415</cdr:x>
      <cdr:y>0.55671</cdr:y>
    </cdr:to>
    <cdr:sp macro="" textlink="">
      <cdr:nvSpPr>
        <cdr:cNvPr id="3" name="TextBox 2">
          <a:extLst xmlns:a="http://schemas.openxmlformats.org/drawingml/2006/main">
            <a:ext uri="{FF2B5EF4-FFF2-40B4-BE49-F238E27FC236}">
              <a16:creationId xmlns:a16="http://schemas.microsoft.com/office/drawing/2014/main" id="{0F0AA0EC-A579-42A5-BC68-B8A16A17A416}"/>
            </a:ext>
          </a:extLst>
        </cdr:cNvPr>
        <cdr:cNvSpPr txBox="1"/>
      </cdr:nvSpPr>
      <cdr:spPr>
        <a:xfrm xmlns:a="http://schemas.openxmlformats.org/drawingml/2006/main">
          <a:off x="1554475" y="2039290"/>
          <a:ext cx="661347" cy="5218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$381.8</a:t>
          </a:r>
        </a:p>
      </cdr:txBody>
    </cdr:sp>
  </cdr:relSizeAnchor>
  <cdr:relSizeAnchor xmlns:cdr="http://schemas.openxmlformats.org/drawingml/2006/chartDrawing">
    <cdr:from>
      <cdr:x>0.29807</cdr:x>
      <cdr:y>0.77456</cdr:y>
    </cdr:from>
    <cdr:to>
      <cdr:x>0.41057</cdr:x>
      <cdr:y>0.88335</cdr:y>
    </cdr:to>
    <cdr:sp macro="" textlink="">
      <cdr:nvSpPr>
        <cdr:cNvPr id="4" name="TextBox 3">
          <a:extLst xmlns:a="http://schemas.openxmlformats.org/drawingml/2006/main">
            <a:ext uri="{FF2B5EF4-FFF2-40B4-BE49-F238E27FC236}">
              <a16:creationId xmlns:a16="http://schemas.microsoft.com/office/drawing/2014/main" id="{3742768D-7756-4296-B81C-816670D0F2CF}"/>
            </a:ext>
          </a:extLst>
        </cdr:cNvPr>
        <cdr:cNvSpPr txBox="1"/>
      </cdr:nvSpPr>
      <cdr:spPr>
        <a:xfrm xmlns:a="http://schemas.openxmlformats.org/drawingml/2006/main">
          <a:off x="1594749" y="3563300"/>
          <a:ext cx="601905" cy="5004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solidFill>
                <a:schemeClr val="bg1"/>
              </a:solidFill>
            </a:rPr>
            <a:t>$62.7</a:t>
          </a:r>
        </a:p>
      </cdr:txBody>
    </cdr:sp>
  </cdr:relSizeAnchor>
  <cdr:relSizeAnchor xmlns:cdr="http://schemas.openxmlformats.org/drawingml/2006/chartDrawing">
    <cdr:from>
      <cdr:x>0.7114</cdr:x>
      <cdr:y>0.15134</cdr:y>
    </cdr:from>
    <cdr:to>
      <cdr:x>0.8239</cdr:x>
      <cdr:y>0.25088</cdr:y>
    </cdr:to>
    <cdr:sp macro="" textlink="">
      <cdr:nvSpPr>
        <cdr:cNvPr id="5" name="TextBox 4">
          <a:extLst xmlns:a="http://schemas.openxmlformats.org/drawingml/2006/main">
            <a:ext uri="{FF2B5EF4-FFF2-40B4-BE49-F238E27FC236}">
              <a16:creationId xmlns:a16="http://schemas.microsoft.com/office/drawing/2014/main" id="{C6B36D99-85C7-45D3-BAE2-1AF96B3AE3CB}"/>
            </a:ext>
          </a:extLst>
        </cdr:cNvPr>
        <cdr:cNvSpPr txBox="1"/>
      </cdr:nvSpPr>
      <cdr:spPr>
        <a:xfrm xmlns:a="http://schemas.openxmlformats.org/drawingml/2006/main">
          <a:off x="3806199" y="696240"/>
          <a:ext cx="601905" cy="4579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$84.2</a:t>
          </a:r>
        </a:p>
      </cdr:txBody>
    </cdr:sp>
  </cdr:relSizeAnchor>
  <cdr:relSizeAnchor xmlns:cdr="http://schemas.openxmlformats.org/drawingml/2006/chartDrawing">
    <cdr:from>
      <cdr:x>0.7092</cdr:x>
      <cdr:y>0.43648</cdr:y>
    </cdr:from>
    <cdr:to>
      <cdr:x>0.82031</cdr:x>
      <cdr:y>0.59157</cdr:y>
    </cdr:to>
    <cdr:sp macro="" textlink="">
      <cdr:nvSpPr>
        <cdr:cNvPr id="6" name="TextBox 5">
          <a:extLst xmlns:a="http://schemas.openxmlformats.org/drawingml/2006/main">
            <a:ext uri="{FF2B5EF4-FFF2-40B4-BE49-F238E27FC236}">
              <a16:creationId xmlns:a16="http://schemas.microsoft.com/office/drawing/2014/main" id="{7A146960-972A-41D0-890E-4E4656503AFA}"/>
            </a:ext>
          </a:extLst>
        </cdr:cNvPr>
        <cdr:cNvSpPr txBox="1"/>
      </cdr:nvSpPr>
      <cdr:spPr>
        <a:xfrm xmlns:a="http://schemas.openxmlformats.org/drawingml/2006/main">
          <a:off x="3794415" y="2007965"/>
          <a:ext cx="594468" cy="7134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t>$</a:t>
          </a:r>
          <a:r>
            <a:rPr lang="en-US" sz="1200" dirty="0"/>
            <a:t>339.1</a:t>
          </a:r>
        </a:p>
      </cdr:txBody>
    </cdr:sp>
  </cdr:relSizeAnchor>
  <cdr:relSizeAnchor xmlns:cdr="http://schemas.openxmlformats.org/drawingml/2006/chartDrawing">
    <cdr:from>
      <cdr:x>0.71734</cdr:x>
      <cdr:y>0.781</cdr:y>
    </cdr:from>
    <cdr:to>
      <cdr:x>0.84512</cdr:x>
      <cdr:y>0.90948</cdr:y>
    </cdr:to>
    <cdr:sp macro="" textlink="">
      <cdr:nvSpPr>
        <cdr:cNvPr id="7" name="TextBox 6">
          <a:extLst xmlns:a="http://schemas.openxmlformats.org/drawingml/2006/main">
            <a:ext uri="{FF2B5EF4-FFF2-40B4-BE49-F238E27FC236}">
              <a16:creationId xmlns:a16="http://schemas.microsoft.com/office/drawing/2014/main" id="{3AB6ED89-95A5-4BDE-A378-8C7ABF050788}"/>
            </a:ext>
          </a:extLst>
        </cdr:cNvPr>
        <cdr:cNvSpPr txBox="1"/>
      </cdr:nvSpPr>
      <cdr:spPr>
        <a:xfrm xmlns:a="http://schemas.openxmlformats.org/drawingml/2006/main">
          <a:off x="3837949" y="3592905"/>
          <a:ext cx="683657" cy="5910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solidFill>
                <a:schemeClr val="bg1"/>
              </a:solidFill>
            </a:rPr>
            <a:t>$44.0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C561F-9DC1-EF48-83FB-DF75398E3B7E}" type="datetimeFigureOut">
              <a:rPr lang="en-US" smtClean="0"/>
              <a:t>7/29/2020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7EFCA-A79E-3945-8F6C-804D5F539B78}" type="slidenum">
              <a:rPr lang="en-US" smtClean="0"/>
              <a:t>‹#›</a:t>
            </a:fld>
            <a:endParaRPr lang="en-US"/>
          </a:p>
        </p:txBody>
      </p:sp>
    </p:spTree>
    <p:extLst>
      <p:ext uri="{BB962C8B-B14F-4D97-AF65-F5344CB8AC3E}">
        <p14:creationId xmlns:p14="http://schemas.microsoft.com/office/powerpoint/2010/main" val="206628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67EFCA-A79E-3945-8F6C-804D5F539B78}" type="slidenum">
              <a:rPr lang="en-US" smtClean="0"/>
              <a:t>1</a:t>
            </a:fld>
            <a:endParaRPr lang="en-US"/>
          </a:p>
        </p:txBody>
      </p:sp>
    </p:spTree>
    <p:extLst>
      <p:ext uri="{BB962C8B-B14F-4D97-AF65-F5344CB8AC3E}">
        <p14:creationId xmlns:p14="http://schemas.microsoft.com/office/powerpoint/2010/main" val="292195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ltLang="en-US" sz="1400">
                <a:solidFill>
                  <a:schemeClr val="tx1"/>
                </a:solidFill>
              </a:rPr>
              <a:t>AC Transit is owned by the people of the East Bay</a:t>
            </a:r>
          </a:p>
          <a:p>
            <a:pPr marL="640594" lvl="1" indent="-174708" defTabSz="931774">
              <a:buFont typeface="Arial" panose="020B0604020202020204" pitchFamily="34" charset="0"/>
              <a:buChar char="•"/>
              <a:defRPr/>
            </a:pPr>
            <a:r>
              <a:rPr lang="en-US" altLang="en-US" sz="1400" b="1">
                <a:solidFill>
                  <a:schemeClr val="tx1"/>
                </a:solidFill>
              </a:rPr>
              <a:t>Governed by a seven-member, publicly elected board of directors.</a:t>
            </a:r>
          </a:p>
          <a:p>
            <a:pPr marL="640594" lvl="1" indent="-174708" defTabSz="931774">
              <a:buFont typeface="Arial" panose="020B0604020202020204" pitchFamily="34" charset="0"/>
              <a:buChar char="•"/>
              <a:defRPr/>
            </a:pPr>
            <a:r>
              <a:rPr lang="en-US" altLang="en-US" sz="1400">
                <a:solidFill>
                  <a:schemeClr val="tx1"/>
                </a:solidFill>
              </a:rPr>
              <a:t>The</a:t>
            </a:r>
            <a:r>
              <a:rPr lang="en-US" altLang="en-US" sz="1400" baseline="0">
                <a:solidFill>
                  <a:schemeClr val="tx1"/>
                </a:solidFill>
              </a:rPr>
              <a:t> Board consists </a:t>
            </a:r>
            <a:r>
              <a:rPr lang="en-US" altLang="en-US" sz="1400">
                <a:solidFill>
                  <a:schemeClr val="tx1"/>
                </a:solidFill>
              </a:rPr>
              <a:t>Five</a:t>
            </a:r>
            <a:r>
              <a:rPr lang="en-US" altLang="en-US" sz="1400" baseline="0">
                <a:solidFill>
                  <a:schemeClr val="tx1"/>
                </a:solidFill>
              </a:rPr>
              <a:t> Ward Directors and two At-Large Directors</a:t>
            </a:r>
            <a:endParaRPr lang="en-US" altLang="en-US" sz="1400">
              <a:solidFill>
                <a:schemeClr val="tx1"/>
              </a:solidFill>
            </a:endParaRPr>
          </a:p>
          <a:p>
            <a:pPr marL="174708" indent="-174708" defTabSz="931774">
              <a:buFont typeface="Arial" panose="020B0604020202020204" pitchFamily="34" charset="0"/>
              <a:buChar char="•"/>
              <a:defRPr/>
            </a:pPr>
            <a:endParaRPr lang="en-US" altLang="en-US" sz="1400">
              <a:solidFill>
                <a:schemeClr val="tx1"/>
              </a:solidFill>
              <a:cs typeface="Geneva" pitchFamily="3" charset="0"/>
            </a:endParaRPr>
          </a:p>
          <a:p>
            <a:pPr marL="174708" indent="-174708" defTabSz="931774">
              <a:buFont typeface="Arial" panose="020B0604020202020204" pitchFamily="34" charset="0"/>
              <a:buChar char="•"/>
              <a:defRPr/>
            </a:pPr>
            <a:r>
              <a:rPr lang="en-US" altLang="en-US" sz="1400">
                <a:solidFill>
                  <a:schemeClr val="tx1"/>
                </a:solidFill>
                <a:cs typeface="Geneva" pitchFamily="3" charset="0"/>
              </a:rPr>
              <a:t>We serve Alameda and Contra Costa Counties, from San Pablo all the way down to South Fremont.</a:t>
            </a:r>
          </a:p>
          <a:p>
            <a:pPr marL="0" indent="0" defTabSz="931774">
              <a:buFont typeface="Arial" panose="020B0604020202020204" pitchFamily="34" charset="0"/>
              <a:buNone/>
              <a:defRPr/>
            </a:pPr>
            <a:endParaRPr lang="en-US" altLang="en-US">
              <a:solidFill>
                <a:schemeClr val="tx1"/>
              </a:solidFill>
              <a:cs typeface="Geneva" pitchFamily="3" charset="0"/>
            </a:endParaRPr>
          </a:p>
        </p:txBody>
      </p:sp>
      <p:sp>
        <p:nvSpPr>
          <p:cNvPr id="4" name="Slide Number Placeholder 3"/>
          <p:cNvSpPr>
            <a:spLocks noGrp="1"/>
          </p:cNvSpPr>
          <p:nvPr>
            <p:ph type="sldNum" sz="quarter" idx="10"/>
          </p:nvPr>
        </p:nvSpPr>
        <p:spPr/>
        <p:txBody>
          <a:bodyPr/>
          <a:lstStyle/>
          <a:p>
            <a:fld id="{6AE93530-3655-4A1C-8CDF-29C9D98343B7}" type="slidenum">
              <a:rPr lang="en-US" smtClean="0"/>
              <a:t>2</a:t>
            </a:fld>
            <a:endParaRPr lang="en-US"/>
          </a:p>
        </p:txBody>
      </p:sp>
    </p:spTree>
    <p:extLst>
      <p:ext uri="{BB962C8B-B14F-4D97-AF65-F5344CB8AC3E}">
        <p14:creationId xmlns:p14="http://schemas.microsoft.com/office/powerpoint/2010/main" val="37503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defTabSz="931774">
              <a:spcBef>
                <a:spcPct val="0"/>
              </a:spcBef>
              <a:buFont typeface="Arial" panose="020B0604020202020204" pitchFamily="34" charset="0"/>
              <a:buChar char="•"/>
              <a:defRPr/>
            </a:pPr>
            <a:endParaRPr lang="en-US" altLang="en-US">
              <a:solidFill>
                <a:schemeClr val="tx1"/>
              </a:solidFill>
              <a:cs typeface="Geneva" pitchFamily="3" charset="0"/>
            </a:endParaRPr>
          </a:p>
        </p:txBody>
      </p:sp>
      <p:sp>
        <p:nvSpPr>
          <p:cNvPr id="4" name="Slide Number Placeholder 3"/>
          <p:cNvSpPr>
            <a:spLocks noGrp="1"/>
          </p:cNvSpPr>
          <p:nvPr>
            <p:ph type="sldNum" sz="quarter" idx="10"/>
          </p:nvPr>
        </p:nvSpPr>
        <p:spPr/>
        <p:txBody>
          <a:bodyPr/>
          <a:lstStyle/>
          <a:p>
            <a:fld id="{6AE93530-3655-4A1C-8CDF-29C9D98343B7}" type="slidenum">
              <a:rPr lang="en-US" smtClean="0"/>
              <a:t>4</a:t>
            </a:fld>
            <a:endParaRPr lang="en-US"/>
          </a:p>
        </p:txBody>
      </p:sp>
    </p:spTree>
    <p:extLst>
      <p:ext uri="{BB962C8B-B14F-4D97-AF65-F5344CB8AC3E}">
        <p14:creationId xmlns:p14="http://schemas.microsoft.com/office/powerpoint/2010/main" val="381172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67EFCA-A79E-3945-8F6C-804D5F539B78}" type="slidenum">
              <a:rPr lang="en-US" smtClean="0"/>
              <a:t>6</a:t>
            </a:fld>
            <a:endParaRPr lang="en-US"/>
          </a:p>
        </p:txBody>
      </p:sp>
    </p:spTree>
    <p:extLst>
      <p:ext uri="{BB962C8B-B14F-4D97-AF65-F5344CB8AC3E}">
        <p14:creationId xmlns:p14="http://schemas.microsoft.com/office/powerpoint/2010/main" val="316106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Operators not working 6-7 days a week to make pullout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851942-248F-464D-9E77-896E8D4B7F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71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We will likely draw down all of the CARES funds by December, but that with our other revenues should allow us to make it through the end of the FY in June 2021.</a:t>
            </a:r>
          </a:p>
          <a:p>
            <a:r>
              <a:rPr lang="en-US" sz="1200" b="0" i="0" u="none" strike="noStrike" kern="1200">
                <a:solidFill>
                  <a:schemeClr val="tx1"/>
                </a:solidFill>
                <a:effectLst/>
                <a:latin typeface="+mn-lt"/>
                <a:ea typeface="+mn-ea"/>
                <a:cs typeface="+mn-cs"/>
              </a:rPr>
              <a:t> </a:t>
            </a:r>
          </a:p>
          <a:p>
            <a:r>
              <a:rPr lang="en-US" sz="1200" b="0" i="0" u="none" strike="noStrike" kern="1200">
                <a:solidFill>
                  <a:schemeClr val="tx1"/>
                </a:solidFill>
                <a:effectLst/>
                <a:latin typeface="+mn-lt"/>
                <a:ea typeface="+mn-ea"/>
                <a:cs typeface="+mn-cs"/>
              </a:rPr>
              <a:t>The real problem is next FY22, when we don’t have any CARES funds, and regular revenues are not back to 100%.  Finance projections show us with a $30-40M hole and revenues not returning to pre-pandemic levels until near end of FY22-23. </a:t>
            </a:r>
          </a:p>
          <a:p>
            <a:endParaRPr lang="en-US"/>
          </a:p>
        </p:txBody>
      </p:sp>
      <p:sp>
        <p:nvSpPr>
          <p:cNvPr id="4" name="Slide Number Placeholder 3"/>
          <p:cNvSpPr>
            <a:spLocks noGrp="1"/>
          </p:cNvSpPr>
          <p:nvPr>
            <p:ph type="sldNum" sz="quarter" idx="5"/>
          </p:nvPr>
        </p:nvSpPr>
        <p:spPr/>
        <p:txBody>
          <a:bodyPr/>
          <a:lstStyle/>
          <a:p>
            <a:fld id="{FE67EFCA-A79E-3945-8F6C-804D5F539B78}" type="slidenum">
              <a:rPr lang="en-US" smtClean="0"/>
              <a:t>11</a:t>
            </a:fld>
            <a:endParaRPr lang="en-US"/>
          </a:p>
        </p:txBody>
      </p:sp>
    </p:spTree>
    <p:extLst>
      <p:ext uri="{BB962C8B-B14F-4D97-AF65-F5344CB8AC3E}">
        <p14:creationId xmlns:p14="http://schemas.microsoft.com/office/powerpoint/2010/main" val="51693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5236BF-97A7-453A-BC99-EFD7A0308D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73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a:cs typeface="Geneva" pitchFamily="3" charset="0"/>
              </a:rPr>
              <a:t>Thank you for your time.  </a:t>
            </a:r>
          </a:p>
          <a:p>
            <a:pPr eaLnBrk="1" hangingPunct="1">
              <a:spcBef>
                <a:spcPct val="0"/>
              </a:spcBef>
            </a:pPr>
            <a:endParaRPr lang="en-US" altLang="en-US">
              <a:cs typeface="Geneva" pitchFamily="3" charset="0"/>
            </a:endParaRPr>
          </a:p>
          <a:p>
            <a:pPr eaLnBrk="1" hangingPunct="1">
              <a:spcBef>
                <a:spcPct val="0"/>
              </a:spcBef>
            </a:pPr>
            <a:r>
              <a:rPr lang="en-US" altLang="en-US">
                <a:cs typeface="Geneva" pitchFamily="3" charset="0"/>
              </a:rPr>
              <a:t>With that, I’d be happy to answer any questions.</a:t>
            </a:r>
          </a:p>
          <a:p>
            <a:endParaRPr lang="en-US"/>
          </a:p>
        </p:txBody>
      </p:sp>
      <p:sp>
        <p:nvSpPr>
          <p:cNvPr id="4" name="Slide Number Placeholder 3"/>
          <p:cNvSpPr>
            <a:spLocks noGrp="1"/>
          </p:cNvSpPr>
          <p:nvPr>
            <p:ph type="sldNum" sz="quarter" idx="5"/>
          </p:nvPr>
        </p:nvSpPr>
        <p:spPr/>
        <p:txBody>
          <a:bodyPr/>
          <a:lstStyle/>
          <a:p>
            <a:fld id="{FE67EFCA-A79E-3945-8F6C-804D5F539B78}" type="slidenum">
              <a:rPr lang="en-US" smtClean="0"/>
              <a:t>22</a:t>
            </a:fld>
            <a:endParaRPr lang="en-US"/>
          </a:p>
        </p:txBody>
      </p:sp>
    </p:spTree>
    <p:extLst>
      <p:ext uri="{BB962C8B-B14F-4D97-AF65-F5344CB8AC3E}">
        <p14:creationId xmlns:p14="http://schemas.microsoft.com/office/powerpoint/2010/main" val="2801796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71F93C-DFE6-C14F-9423-3D128E8C53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37AFFC2-9F23-BE4C-9501-EC105DC2DAC2}"/>
              </a:ext>
            </a:extLst>
          </p:cNvPr>
          <p:cNvSpPr>
            <a:spLocks noGrp="1"/>
          </p:cNvSpPr>
          <p:nvPr>
            <p:ph type="ctrTitle" hasCustomPrompt="1"/>
          </p:nvPr>
        </p:nvSpPr>
        <p:spPr>
          <a:xfrm>
            <a:off x="4103427" y="898028"/>
            <a:ext cx="7620000" cy="2387600"/>
          </a:xfrm>
          <a:prstGeom prst="rect">
            <a:avLst/>
          </a:prstGeom>
        </p:spPr>
        <p:txBody>
          <a:bodyPr anchor="b"/>
          <a:lstStyle>
            <a:lvl1pPr algn="ctr">
              <a:defRPr sz="6000">
                <a:solidFill>
                  <a:schemeClr val="bg1"/>
                </a:solidFill>
                <a:latin typeface="Futura PT Medium" panose="020B06020202040203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F056E19-F0E4-6A4E-BDE0-D71A4F6BD271}"/>
              </a:ext>
            </a:extLst>
          </p:cNvPr>
          <p:cNvSpPr>
            <a:spLocks noGrp="1"/>
          </p:cNvSpPr>
          <p:nvPr>
            <p:ph type="subTitle" idx="1"/>
          </p:nvPr>
        </p:nvSpPr>
        <p:spPr>
          <a:xfrm>
            <a:off x="4103427" y="3377703"/>
            <a:ext cx="7620000" cy="1655762"/>
          </a:xfrm>
        </p:spPr>
        <p:txBody>
          <a:bodyPr/>
          <a:lstStyle>
            <a:lvl1pPr marL="0" indent="0" algn="ctr">
              <a:buNone/>
              <a:defRPr sz="2400">
                <a:solidFill>
                  <a:schemeClr val="bg1"/>
                </a:solidFill>
                <a:latin typeface="Futura PT Light" panose="020B04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455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_Transb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0D9BD-5CBB-8C46-BDEC-956A61C2D2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A7DAE4-2475-DD43-9A6C-9C25CBDC703A}"/>
              </a:ext>
            </a:extLst>
          </p:cNvPr>
          <p:cNvSpPr>
            <a:spLocks noGrp="1"/>
          </p:cNvSpPr>
          <p:nvPr>
            <p:ph type="title"/>
          </p:nvPr>
        </p:nvSpPr>
        <p:spPr>
          <a:xfrm>
            <a:off x="831850" y="753258"/>
            <a:ext cx="10515600" cy="4188094"/>
          </a:xfrm>
          <a:prstGeom prst="rect">
            <a:avLst/>
          </a:prstGeom>
        </p:spPr>
        <p:txBody>
          <a:bodyPr anchor="ctr"/>
          <a:lstStyle>
            <a:lvl1pPr algn="ctr">
              <a:defRPr sz="6000">
                <a:solidFill>
                  <a:schemeClr val="bg1"/>
                </a:solidFill>
                <a:latin typeface="Futura PT Medium" panose="020B0602020204020303" pitchFamily="34" charset="0"/>
              </a:defRPr>
            </a:lvl1pPr>
          </a:lstStyle>
          <a:p>
            <a:r>
              <a:rPr lang="en-US"/>
              <a:t>Click to edit Master title style</a:t>
            </a:r>
          </a:p>
        </p:txBody>
      </p:sp>
    </p:spTree>
    <p:extLst>
      <p:ext uri="{BB962C8B-B14F-4D97-AF65-F5344CB8AC3E}">
        <p14:creationId xmlns:p14="http://schemas.microsoft.com/office/powerpoint/2010/main" val="206872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_Fuel Cel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0D9BD-5CBB-8C46-BDEC-956A61C2D2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A7DAE4-2475-DD43-9A6C-9C25CBDC703A}"/>
              </a:ext>
            </a:extLst>
          </p:cNvPr>
          <p:cNvSpPr>
            <a:spLocks noGrp="1"/>
          </p:cNvSpPr>
          <p:nvPr>
            <p:ph type="title"/>
          </p:nvPr>
        </p:nvSpPr>
        <p:spPr>
          <a:xfrm>
            <a:off x="831850" y="753258"/>
            <a:ext cx="10515600" cy="4188094"/>
          </a:xfrm>
          <a:prstGeom prst="rect">
            <a:avLst/>
          </a:prstGeom>
        </p:spPr>
        <p:txBody>
          <a:bodyPr anchor="ctr"/>
          <a:lstStyle>
            <a:lvl1pPr algn="ctr">
              <a:defRPr sz="6000">
                <a:solidFill>
                  <a:schemeClr val="bg1"/>
                </a:solidFill>
                <a:latin typeface="Futura PT Medium" panose="020B0602020204020303" pitchFamily="34" charset="0"/>
              </a:defRPr>
            </a:lvl1pPr>
          </a:lstStyle>
          <a:p>
            <a:r>
              <a:rPr lang="en-US"/>
              <a:t>Click to edit Master title style</a:t>
            </a:r>
          </a:p>
        </p:txBody>
      </p:sp>
    </p:spTree>
    <p:extLst>
      <p:ext uri="{BB962C8B-B14F-4D97-AF65-F5344CB8AC3E}">
        <p14:creationId xmlns:p14="http://schemas.microsoft.com/office/powerpoint/2010/main" val="1190258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 Header_OC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0D9BD-5CBB-8C46-BDEC-956A61C2D2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A7DAE4-2475-DD43-9A6C-9C25CBDC703A}"/>
              </a:ext>
            </a:extLst>
          </p:cNvPr>
          <p:cNvSpPr>
            <a:spLocks noGrp="1"/>
          </p:cNvSpPr>
          <p:nvPr>
            <p:ph type="title"/>
          </p:nvPr>
        </p:nvSpPr>
        <p:spPr>
          <a:xfrm>
            <a:off x="831850" y="753258"/>
            <a:ext cx="10515600" cy="4188094"/>
          </a:xfrm>
          <a:prstGeom prst="rect">
            <a:avLst/>
          </a:prstGeom>
        </p:spPr>
        <p:txBody>
          <a:bodyPr anchor="ctr"/>
          <a:lstStyle>
            <a:lvl1pPr algn="ctr">
              <a:defRPr sz="6000">
                <a:solidFill>
                  <a:schemeClr val="bg1"/>
                </a:solidFill>
                <a:latin typeface="Futura PT Medium" panose="020B0602020204020303" pitchFamily="34" charset="0"/>
              </a:defRPr>
            </a:lvl1pPr>
          </a:lstStyle>
          <a:p>
            <a:r>
              <a:rPr lang="en-US"/>
              <a:t>Click to edit Master title style</a:t>
            </a:r>
          </a:p>
        </p:txBody>
      </p:sp>
    </p:spTree>
    <p:extLst>
      <p:ext uri="{BB962C8B-B14F-4D97-AF65-F5344CB8AC3E}">
        <p14:creationId xmlns:p14="http://schemas.microsoft.com/office/powerpoint/2010/main" val="1756448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C875AD-BC70-48C9-A328-BB55FDDBEAC4}" type="datetime1">
              <a:rPr lang="en-US" smtClean="0"/>
              <a:t>7/29/2020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38459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B6679-6E89-4A96-B533-FAEDB37183AD}" type="datetime1">
              <a:rPr lang="en-US" smtClean="0"/>
              <a:t>7/29/2020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755789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8F7D35-95D0-4FF7-BC57-C7DA5BAE62B3}" type="datetime1">
              <a:rPr lang="en-US" smtClean="0"/>
              <a:t>7/29/2020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23784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607FDF-611E-41FE-8A78-45D97D26A518}" type="datetime1">
              <a:rPr lang="en-US" smtClean="0"/>
              <a:t>7/29/2020</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1672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6181CE-D311-4B20-8521-5B62DE5C1EDE}" type="datetime1">
              <a:rPr lang="en-US" smtClean="0"/>
              <a:t>7/29/2020</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02294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93CFE-7FA4-4794-BA9A-E1970A0DDEE1}" type="datetime1">
              <a:rPr lang="en-US" smtClean="0"/>
              <a:t>7/29/2020</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93833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76BB9E6-E2BE-416F-A5DB-0600A4A7E407}" type="datetime1">
              <a:rPr lang="en-US" smtClean="0"/>
              <a:t>7/29/2020</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4512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8C28DA-4BE7-0842-B7C3-89DBE985A9F4}"/>
              </a:ext>
            </a:extLst>
          </p:cNvPr>
          <p:cNvSpPr/>
          <p:nvPr userDrawn="1"/>
        </p:nvSpPr>
        <p:spPr>
          <a:xfrm>
            <a:off x="0" y="0"/>
            <a:ext cx="12192000" cy="1147284"/>
          </a:xfrm>
          <a:prstGeom prst="rect">
            <a:avLst/>
          </a:prstGeom>
          <a:gradFill flip="none" rotWithShape="1">
            <a:gsLst>
              <a:gs pos="0">
                <a:schemeClr val="accent3"/>
              </a:gs>
              <a:gs pos="49000">
                <a:schemeClr val="tx2">
                  <a:lumMod val="7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8F74F-98AA-4748-B21E-8C38784D34DE}"/>
              </a:ext>
            </a:extLst>
          </p:cNvPr>
          <p:cNvSpPr>
            <a:spLocks noGrp="1"/>
          </p:cNvSpPr>
          <p:nvPr>
            <p:ph type="title"/>
          </p:nvPr>
        </p:nvSpPr>
        <p:spPr>
          <a:xfrm>
            <a:off x="470647" y="190499"/>
            <a:ext cx="10515600" cy="956469"/>
          </a:xfrm>
          <a:prstGeom prst="rect">
            <a:avLst/>
          </a:prstGeom>
        </p:spPr>
        <p:txBody>
          <a:bodyPr anchor="b"/>
          <a:lstStyle>
            <a:lvl1pPr>
              <a:defRPr>
                <a:solidFill>
                  <a:schemeClr val="bg1"/>
                </a:solidFill>
                <a:latin typeface="Futura PT Medium" panose="020B06020202040203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9104C16-67B2-184F-8587-4F0D6534A3E0}"/>
              </a:ext>
            </a:extLst>
          </p:cNvPr>
          <p:cNvSpPr>
            <a:spLocks noGrp="1"/>
          </p:cNvSpPr>
          <p:nvPr>
            <p:ph idx="1"/>
          </p:nvPr>
        </p:nvSpPr>
        <p:spPr>
          <a:xfrm>
            <a:off x="470647" y="2103120"/>
            <a:ext cx="10515600" cy="4351338"/>
          </a:xfrm>
        </p:spPr>
        <p:txBody>
          <a:bodyPr>
            <a:noAutofit/>
          </a:bodyPr>
          <a:lstStyle>
            <a:lvl1pPr>
              <a:defRPr>
                <a:latin typeface="Futura PT Light" panose="020B0402020204020303" pitchFamily="34" charset="0"/>
              </a:defRPr>
            </a:lvl1pPr>
            <a:lvl2pPr>
              <a:defRPr>
                <a:latin typeface="Futura PT Light" panose="020B0402020204020303" pitchFamily="34" charset="0"/>
              </a:defRPr>
            </a:lvl2pPr>
            <a:lvl3pPr>
              <a:defRPr>
                <a:latin typeface="Futura PT Light" panose="020B0402020204020303" pitchFamily="34" charset="0"/>
              </a:defRPr>
            </a:lvl3pPr>
            <a:lvl4pPr>
              <a:defRPr>
                <a:latin typeface="Futura PT Light" panose="020B0402020204020303" pitchFamily="34" charset="0"/>
              </a:defRPr>
            </a:lvl4pPr>
            <a:lvl5pPr>
              <a:defRPr>
                <a:latin typeface="Futura PT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1CFC8F2-D25B-8D46-A3FD-2F06866B6F02}"/>
              </a:ext>
            </a:extLst>
          </p:cNvPr>
          <p:cNvSpPr>
            <a:spLocks noGrp="1"/>
          </p:cNvSpPr>
          <p:nvPr>
            <p:ph type="sldNum" sz="quarter" idx="12"/>
          </p:nvPr>
        </p:nvSpPr>
        <p:spPr>
          <a:xfrm>
            <a:off x="11734800" y="6416675"/>
            <a:ext cx="457200" cy="441325"/>
          </a:xfrm>
          <a:prstGeom prst="rect">
            <a:avLst/>
          </a:prstGeom>
          <a:ln>
            <a:noFill/>
          </a:ln>
        </p:spPr>
        <p:txBody>
          <a:bodyPr vert="horz" lIns="45720" rIns="45720" anchor="ctr">
            <a:normAutofit/>
          </a:bodyPr>
          <a:lstStyle>
            <a:defPPr>
              <a:defRPr lang="en-US"/>
            </a:defPPr>
            <a:lvl1pPr marL="0" algn="ctr" defTabSz="914400" rtl="0" eaLnBrk="1" latinLnBrk="0" hangingPunct="1">
              <a:defRPr kumimoji="0" sz="1200" kern="120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BE773F-4FA6-334E-9273-D2C16AE2D6F2}" type="slidenum">
              <a:rPr lang="en-US" smtClean="0"/>
              <a:pPr/>
              <a:t>‹#›</a:t>
            </a:fld>
            <a:endParaRPr lang="en-US"/>
          </a:p>
        </p:txBody>
      </p:sp>
      <p:sp>
        <p:nvSpPr>
          <p:cNvPr id="8" name="Footer Placeholder 5">
            <a:extLst>
              <a:ext uri="{FF2B5EF4-FFF2-40B4-BE49-F238E27FC236}">
                <a16:creationId xmlns:a16="http://schemas.microsoft.com/office/drawing/2014/main" id="{17FBDD9E-D912-6E4B-844A-5389650D950D}"/>
              </a:ext>
            </a:extLst>
          </p:cNvPr>
          <p:cNvSpPr>
            <a:spLocks noGrp="1"/>
          </p:cNvSpPr>
          <p:nvPr>
            <p:ph type="ftr" sz="quarter" idx="4294967295"/>
          </p:nvPr>
        </p:nvSpPr>
        <p:spPr>
          <a:xfrm>
            <a:off x="9228604" y="6490643"/>
            <a:ext cx="1133474" cy="250347"/>
          </a:xfrm>
          <a:prstGeom prst="rect">
            <a:avLst/>
          </a:prstGeom>
        </p:spPr>
        <p:txBody>
          <a:bodyPr/>
          <a:lstStyle>
            <a:lvl1pPr>
              <a:defRPr sz="1200">
                <a:latin typeface="Futura PT Light" panose="020B0402020204020303" pitchFamily="34" charset="0"/>
              </a:defRPr>
            </a:lvl1pPr>
          </a:lstStyle>
          <a:p>
            <a:pPr algn="r"/>
            <a:r>
              <a:rPr lang="en-US">
                <a:solidFill>
                  <a:schemeClr val="tx2"/>
                </a:solidFill>
              </a:rPr>
              <a:t>actransit.org</a:t>
            </a:r>
          </a:p>
        </p:txBody>
      </p:sp>
    </p:spTree>
    <p:extLst>
      <p:ext uri="{BB962C8B-B14F-4D97-AF65-F5344CB8AC3E}">
        <p14:creationId xmlns:p14="http://schemas.microsoft.com/office/powerpoint/2010/main" val="2772293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AD8C01-AA91-456B-B67C-44AA62CA10B7}" type="datetime1">
              <a:rPr lang="en-US" smtClean="0"/>
              <a:t>7/29/2020</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08096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ADCFAC-F306-434A-8E2D-B10C9600CE0C}" type="datetime1">
              <a:rPr lang="en-US" smtClean="0"/>
              <a:t>7/29/2020</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95572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CE00A-EAE1-4C23-B954-1ED4B68DAD25}" type="datetime1">
              <a:rPr lang="en-US" smtClean="0"/>
              <a:t>7/29/2020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32848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1827B-7714-4F34-A309-E55519ECC9CD}" type="datetime1">
              <a:rPr lang="en-US" smtClean="0"/>
              <a:t>7/29/2020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6366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8C28DA-4BE7-0842-B7C3-89DBE985A9F4}"/>
              </a:ext>
            </a:extLst>
          </p:cNvPr>
          <p:cNvSpPr/>
          <p:nvPr userDrawn="1"/>
        </p:nvSpPr>
        <p:spPr>
          <a:xfrm>
            <a:off x="0" y="0"/>
            <a:ext cx="12192000" cy="6176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8F74F-98AA-4748-B21E-8C38784D34DE}"/>
              </a:ext>
            </a:extLst>
          </p:cNvPr>
          <p:cNvSpPr>
            <a:spLocks noGrp="1"/>
          </p:cNvSpPr>
          <p:nvPr>
            <p:ph type="title" hasCustomPrompt="1"/>
          </p:nvPr>
        </p:nvSpPr>
        <p:spPr>
          <a:xfrm>
            <a:off x="838200" y="365125"/>
            <a:ext cx="10515600" cy="1325563"/>
          </a:xfrm>
          <a:prstGeom prst="rect">
            <a:avLst/>
          </a:prstGeom>
        </p:spPr>
        <p:txBody>
          <a:bodyPr/>
          <a:lstStyle>
            <a:lvl1pPr>
              <a:defRPr>
                <a:solidFill>
                  <a:schemeClr val="bg1"/>
                </a:solidFill>
                <a:latin typeface="Futura PT Medium" panose="020B06020202040203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9104C16-67B2-184F-8587-4F0D6534A3E0}"/>
              </a:ext>
            </a:extLst>
          </p:cNvPr>
          <p:cNvSpPr>
            <a:spLocks noGrp="1"/>
          </p:cNvSpPr>
          <p:nvPr>
            <p:ph idx="1"/>
          </p:nvPr>
        </p:nvSpPr>
        <p:spPr/>
        <p:txBody>
          <a:bodyPr/>
          <a:lstStyle>
            <a:lvl1pPr>
              <a:defRPr>
                <a:solidFill>
                  <a:schemeClr val="bg1"/>
                </a:solidFill>
                <a:latin typeface="Futura PT Light" panose="020B0402020204020303" pitchFamily="34" charset="0"/>
              </a:defRPr>
            </a:lvl1pPr>
            <a:lvl2pPr>
              <a:defRPr>
                <a:solidFill>
                  <a:schemeClr val="bg1"/>
                </a:solidFill>
                <a:latin typeface="Futura PT Light" panose="020B0402020204020303" pitchFamily="34" charset="0"/>
              </a:defRPr>
            </a:lvl2pPr>
            <a:lvl3pPr>
              <a:defRPr>
                <a:solidFill>
                  <a:schemeClr val="bg1"/>
                </a:solidFill>
                <a:latin typeface="Futura PT Light" panose="020B0402020204020303" pitchFamily="34" charset="0"/>
              </a:defRPr>
            </a:lvl3pPr>
            <a:lvl4pPr>
              <a:defRPr>
                <a:solidFill>
                  <a:schemeClr val="bg1"/>
                </a:solidFill>
                <a:latin typeface="Futura PT Light" panose="020B0402020204020303" pitchFamily="34" charset="0"/>
              </a:defRPr>
            </a:lvl4pPr>
            <a:lvl5pPr>
              <a:defRPr>
                <a:solidFill>
                  <a:schemeClr val="bg1"/>
                </a:solidFill>
                <a:latin typeface="Futura PT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B906E53C-1268-7643-9638-04BF37DA117B}"/>
              </a:ext>
            </a:extLst>
          </p:cNvPr>
          <p:cNvPicPr>
            <a:picLocks noChangeAspect="1"/>
          </p:cNvPicPr>
          <p:nvPr userDrawn="1"/>
        </p:nvPicPr>
        <p:blipFill>
          <a:blip r:embed="rId2"/>
          <a:stretch>
            <a:fillRect/>
          </a:stretch>
        </p:blipFill>
        <p:spPr>
          <a:xfrm>
            <a:off x="10641548" y="6311900"/>
            <a:ext cx="1167746" cy="315912"/>
          </a:xfrm>
          <a:prstGeom prst="rect">
            <a:avLst/>
          </a:prstGeom>
        </p:spPr>
      </p:pic>
    </p:spTree>
    <p:extLst>
      <p:ext uri="{BB962C8B-B14F-4D97-AF65-F5344CB8AC3E}">
        <p14:creationId xmlns:p14="http://schemas.microsoft.com/office/powerpoint/2010/main" val="360349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A341C3-C907-304D-9AD1-56DAE677927D}"/>
              </a:ext>
            </a:extLst>
          </p:cNvPr>
          <p:cNvSpPr/>
          <p:nvPr userDrawn="1"/>
        </p:nvSpPr>
        <p:spPr>
          <a:xfrm>
            <a:off x="1" y="0"/>
            <a:ext cx="4572000" cy="6858000"/>
          </a:xfrm>
          <a:prstGeom prst="rect">
            <a:avLst/>
          </a:prstGeom>
          <a:gradFill flip="none" rotWithShape="1">
            <a:gsLst>
              <a:gs pos="0">
                <a:schemeClr val="accent3"/>
              </a:gs>
              <a:gs pos="49000">
                <a:schemeClr val="tx2">
                  <a:lumMod val="7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8E3F5-41D0-0E4D-97D2-7A217BA9359B}"/>
              </a:ext>
            </a:extLst>
          </p:cNvPr>
          <p:cNvSpPr>
            <a:spLocks noGrp="1"/>
          </p:cNvSpPr>
          <p:nvPr>
            <p:ph type="title"/>
          </p:nvPr>
        </p:nvSpPr>
        <p:spPr>
          <a:xfrm>
            <a:off x="619835" y="1525184"/>
            <a:ext cx="3952165" cy="3046816"/>
          </a:xfrm>
          <a:prstGeom prst="rect">
            <a:avLst/>
          </a:prstGeom>
        </p:spPr>
        <p:txBody>
          <a:bodyPr/>
          <a:lstStyle>
            <a:lvl1pPr>
              <a:defRPr>
                <a:solidFill>
                  <a:schemeClr val="bg1"/>
                </a:solidFill>
                <a:latin typeface="Futura PT Medium" panose="020B06020202040203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DD28F1D3-03E2-F641-B4A6-29E2EC6F464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B58F935-2BC4-2146-A879-9A799349E709}"/>
              </a:ext>
            </a:extLst>
          </p:cNvPr>
          <p:cNvSpPr>
            <a:spLocks noGrp="1"/>
          </p:cNvSpPr>
          <p:nvPr>
            <p:ph type="ftr" sz="quarter" idx="11"/>
          </p:nvPr>
        </p:nvSpPr>
        <p:spPr>
          <a:xfrm>
            <a:off x="4038600" y="6356350"/>
            <a:ext cx="4114800" cy="365125"/>
          </a:xfrm>
          <a:prstGeom prst="rect">
            <a:avLst/>
          </a:prstGeom>
        </p:spPr>
        <p:txBody>
          <a:bodyPr/>
          <a:lstStyle/>
          <a:p>
            <a:r>
              <a:rPr lang="en-US"/>
              <a:t>actransit.org</a:t>
            </a:r>
          </a:p>
        </p:txBody>
      </p:sp>
      <p:sp>
        <p:nvSpPr>
          <p:cNvPr id="5" name="Slide Number Placeholder 4">
            <a:extLst>
              <a:ext uri="{FF2B5EF4-FFF2-40B4-BE49-F238E27FC236}">
                <a16:creationId xmlns:a16="http://schemas.microsoft.com/office/drawing/2014/main" id="{5E119443-4398-DF4B-882E-24A152D8C8B9}"/>
              </a:ext>
            </a:extLst>
          </p:cNvPr>
          <p:cNvSpPr>
            <a:spLocks noGrp="1"/>
          </p:cNvSpPr>
          <p:nvPr>
            <p:ph type="sldNum" sz="quarter" idx="12"/>
          </p:nvPr>
        </p:nvSpPr>
        <p:spPr/>
        <p:txBody>
          <a:bodyPr/>
          <a:lstStyle/>
          <a:p>
            <a:fld id="{AC096E21-AAE5-CA45-BE6E-9B43FAF6F0EC}" type="slidenum">
              <a:rPr lang="en-US" smtClean="0"/>
              <a:t>‹#›</a:t>
            </a:fld>
            <a:endParaRPr lang="en-US"/>
          </a:p>
        </p:txBody>
      </p:sp>
    </p:spTree>
    <p:extLst>
      <p:ext uri="{BB962C8B-B14F-4D97-AF65-F5344CB8AC3E}">
        <p14:creationId xmlns:p14="http://schemas.microsoft.com/office/powerpoint/2010/main" val="198714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FB5C20-C190-1E4F-AB12-DD746B41E9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528E3F5-41D0-0E4D-97D2-7A217BA9359B}"/>
              </a:ext>
            </a:extLst>
          </p:cNvPr>
          <p:cNvSpPr>
            <a:spLocks noGrp="1"/>
          </p:cNvSpPr>
          <p:nvPr>
            <p:ph type="title"/>
          </p:nvPr>
        </p:nvSpPr>
        <p:spPr>
          <a:xfrm>
            <a:off x="619835" y="1525184"/>
            <a:ext cx="3952165" cy="3046816"/>
          </a:xfrm>
          <a:prstGeom prst="rect">
            <a:avLst/>
          </a:prstGeom>
        </p:spPr>
        <p:txBody>
          <a:bodyPr/>
          <a:lstStyle>
            <a:lvl1pPr>
              <a:defRPr>
                <a:solidFill>
                  <a:schemeClr val="bg1"/>
                </a:solidFill>
                <a:latin typeface="Futura PT Medium" panose="020B06020202040203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DD28F1D3-03E2-F641-B4A6-29E2EC6F464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B58F935-2BC4-2146-A879-9A799349E709}"/>
              </a:ext>
            </a:extLst>
          </p:cNvPr>
          <p:cNvSpPr>
            <a:spLocks noGrp="1"/>
          </p:cNvSpPr>
          <p:nvPr>
            <p:ph type="ftr" sz="quarter" idx="11"/>
          </p:nvPr>
        </p:nvSpPr>
        <p:spPr>
          <a:xfrm>
            <a:off x="4038600" y="6356350"/>
            <a:ext cx="4114800" cy="365125"/>
          </a:xfrm>
          <a:prstGeom prst="rect">
            <a:avLst/>
          </a:prstGeom>
        </p:spPr>
        <p:txBody>
          <a:bodyPr/>
          <a:lstStyle/>
          <a:p>
            <a:r>
              <a:rPr lang="en-US"/>
              <a:t>actransit.org</a:t>
            </a:r>
          </a:p>
        </p:txBody>
      </p:sp>
      <p:sp>
        <p:nvSpPr>
          <p:cNvPr id="5" name="Slide Number Placeholder 4">
            <a:extLst>
              <a:ext uri="{FF2B5EF4-FFF2-40B4-BE49-F238E27FC236}">
                <a16:creationId xmlns:a16="http://schemas.microsoft.com/office/drawing/2014/main" id="{5E119443-4398-DF4B-882E-24A152D8C8B9}"/>
              </a:ext>
            </a:extLst>
          </p:cNvPr>
          <p:cNvSpPr>
            <a:spLocks noGrp="1"/>
          </p:cNvSpPr>
          <p:nvPr>
            <p:ph type="sldNum" sz="quarter" idx="12"/>
          </p:nvPr>
        </p:nvSpPr>
        <p:spPr/>
        <p:txBody>
          <a:bodyPr/>
          <a:lstStyle/>
          <a:p>
            <a:fld id="{AC096E21-AAE5-CA45-BE6E-9B43FAF6F0EC}" type="slidenum">
              <a:rPr lang="en-US" smtClean="0"/>
              <a:t>‹#›</a:t>
            </a:fld>
            <a:endParaRPr lang="en-US"/>
          </a:p>
        </p:txBody>
      </p:sp>
    </p:spTree>
    <p:extLst>
      <p:ext uri="{BB962C8B-B14F-4D97-AF65-F5344CB8AC3E}">
        <p14:creationId xmlns:p14="http://schemas.microsoft.com/office/powerpoint/2010/main" val="397646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A341C3-C907-304D-9AD1-56DAE677927D}"/>
              </a:ext>
            </a:extLst>
          </p:cNvPr>
          <p:cNvSpPr/>
          <p:nvPr userDrawn="1"/>
        </p:nvSpPr>
        <p:spPr>
          <a:xfrm>
            <a:off x="0" y="0"/>
            <a:ext cx="12192000" cy="6858000"/>
          </a:xfrm>
          <a:prstGeom prst="rect">
            <a:avLst/>
          </a:prstGeom>
          <a:gradFill flip="none" rotWithShape="1">
            <a:gsLst>
              <a:gs pos="0">
                <a:schemeClr val="accent3"/>
              </a:gs>
              <a:gs pos="49000">
                <a:schemeClr val="tx2">
                  <a:lumMod val="7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8E3F5-41D0-0E4D-97D2-7A217BA9359B}"/>
              </a:ext>
            </a:extLst>
          </p:cNvPr>
          <p:cNvSpPr>
            <a:spLocks noGrp="1"/>
          </p:cNvSpPr>
          <p:nvPr>
            <p:ph type="title"/>
          </p:nvPr>
        </p:nvSpPr>
        <p:spPr>
          <a:xfrm>
            <a:off x="619835" y="1525184"/>
            <a:ext cx="10980762" cy="3046816"/>
          </a:xfrm>
          <a:prstGeom prst="rect">
            <a:avLst/>
          </a:prstGeom>
        </p:spPr>
        <p:txBody>
          <a:bodyPr wrap="square"/>
          <a:lstStyle>
            <a:lvl1pPr algn="ctr">
              <a:defRPr>
                <a:solidFill>
                  <a:schemeClr val="bg1"/>
                </a:solidFill>
                <a:latin typeface="Futura PT Medium" panose="020B06020202040203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DD28F1D3-03E2-F641-B4A6-29E2EC6F464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B58F935-2BC4-2146-A879-9A799349E709}"/>
              </a:ext>
            </a:extLst>
          </p:cNvPr>
          <p:cNvSpPr>
            <a:spLocks noGrp="1"/>
          </p:cNvSpPr>
          <p:nvPr>
            <p:ph type="ftr" sz="quarter" idx="11"/>
          </p:nvPr>
        </p:nvSpPr>
        <p:spPr>
          <a:xfrm>
            <a:off x="4038600" y="6356350"/>
            <a:ext cx="4114800" cy="365125"/>
          </a:xfrm>
          <a:prstGeom prst="rect">
            <a:avLst/>
          </a:prstGeom>
        </p:spPr>
        <p:txBody>
          <a:bodyPr/>
          <a:lstStyle/>
          <a:p>
            <a:r>
              <a:rPr lang="en-US"/>
              <a:t>actransit.org</a:t>
            </a:r>
          </a:p>
        </p:txBody>
      </p:sp>
      <p:sp>
        <p:nvSpPr>
          <p:cNvPr id="5" name="Slide Number Placeholder 4">
            <a:extLst>
              <a:ext uri="{FF2B5EF4-FFF2-40B4-BE49-F238E27FC236}">
                <a16:creationId xmlns:a16="http://schemas.microsoft.com/office/drawing/2014/main" id="{5E119443-4398-DF4B-882E-24A152D8C8B9}"/>
              </a:ext>
            </a:extLst>
          </p:cNvPr>
          <p:cNvSpPr>
            <a:spLocks noGrp="1"/>
          </p:cNvSpPr>
          <p:nvPr>
            <p:ph type="sldNum" sz="quarter" idx="12"/>
          </p:nvPr>
        </p:nvSpPr>
        <p:spPr/>
        <p:txBody>
          <a:bodyPr/>
          <a:lstStyle/>
          <a:p>
            <a:fld id="{AC096E21-AAE5-CA45-BE6E-9B43FAF6F0EC}" type="slidenum">
              <a:rPr lang="en-US" smtClean="0"/>
              <a:t>‹#›</a:t>
            </a:fld>
            <a:endParaRPr lang="en-US"/>
          </a:p>
        </p:txBody>
      </p:sp>
    </p:spTree>
    <p:extLst>
      <p:ext uri="{BB962C8B-B14F-4D97-AF65-F5344CB8AC3E}">
        <p14:creationId xmlns:p14="http://schemas.microsoft.com/office/powerpoint/2010/main" val="628249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0D9BD-5CBB-8C46-BDEC-956A61C2D2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A7DAE4-2475-DD43-9A6C-9C25CBDC703A}"/>
              </a:ext>
            </a:extLst>
          </p:cNvPr>
          <p:cNvSpPr>
            <a:spLocks noGrp="1"/>
          </p:cNvSpPr>
          <p:nvPr>
            <p:ph type="title"/>
          </p:nvPr>
        </p:nvSpPr>
        <p:spPr>
          <a:xfrm>
            <a:off x="831850" y="753258"/>
            <a:ext cx="10515600" cy="4188094"/>
          </a:xfrm>
          <a:prstGeom prst="rect">
            <a:avLst/>
          </a:prstGeom>
        </p:spPr>
        <p:txBody>
          <a:bodyPr anchor="ctr"/>
          <a:lstStyle>
            <a:lvl1pPr algn="ctr">
              <a:defRPr sz="6000">
                <a:solidFill>
                  <a:schemeClr val="bg1"/>
                </a:solidFill>
                <a:latin typeface="Futura PT Medium" panose="020B0602020204020303" pitchFamily="34" charset="0"/>
              </a:defRPr>
            </a:lvl1pPr>
          </a:lstStyle>
          <a:p>
            <a:r>
              <a:rPr lang="en-US"/>
              <a:t>Click to edit Master title style</a:t>
            </a:r>
          </a:p>
        </p:txBody>
      </p:sp>
    </p:spTree>
    <p:extLst>
      <p:ext uri="{BB962C8B-B14F-4D97-AF65-F5344CB8AC3E}">
        <p14:creationId xmlns:p14="http://schemas.microsoft.com/office/powerpoint/2010/main" val="1072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0D9BD-5CBB-8C46-BDEC-956A61C2D2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A7DAE4-2475-DD43-9A6C-9C25CBDC703A}"/>
              </a:ext>
            </a:extLst>
          </p:cNvPr>
          <p:cNvSpPr>
            <a:spLocks noGrp="1"/>
          </p:cNvSpPr>
          <p:nvPr>
            <p:ph type="title"/>
          </p:nvPr>
        </p:nvSpPr>
        <p:spPr>
          <a:xfrm>
            <a:off x="831850" y="753258"/>
            <a:ext cx="10515600" cy="4188094"/>
          </a:xfrm>
          <a:prstGeom prst="rect">
            <a:avLst/>
          </a:prstGeom>
        </p:spPr>
        <p:txBody>
          <a:bodyPr anchor="ctr"/>
          <a:lstStyle>
            <a:lvl1pPr algn="ctr">
              <a:defRPr sz="6000">
                <a:solidFill>
                  <a:schemeClr val="bg1"/>
                </a:solidFill>
                <a:latin typeface="Futura PT Medium" panose="020B0602020204020303" pitchFamily="34" charset="0"/>
              </a:defRPr>
            </a:lvl1pPr>
          </a:lstStyle>
          <a:p>
            <a:r>
              <a:rPr lang="en-US"/>
              <a:t>Click to edit Master title style</a:t>
            </a:r>
          </a:p>
        </p:txBody>
      </p:sp>
    </p:spTree>
    <p:extLst>
      <p:ext uri="{BB962C8B-B14F-4D97-AF65-F5344CB8AC3E}">
        <p14:creationId xmlns:p14="http://schemas.microsoft.com/office/powerpoint/2010/main" val="470115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50D9BD-5CBB-8C46-BDEC-956A61C2D2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A7DAE4-2475-DD43-9A6C-9C25CBDC703A}"/>
              </a:ext>
            </a:extLst>
          </p:cNvPr>
          <p:cNvSpPr>
            <a:spLocks noGrp="1"/>
          </p:cNvSpPr>
          <p:nvPr>
            <p:ph type="title"/>
          </p:nvPr>
        </p:nvSpPr>
        <p:spPr>
          <a:xfrm>
            <a:off x="831850" y="753258"/>
            <a:ext cx="10515600" cy="4188094"/>
          </a:xfrm>
          <a:prstGeom prst="rect">
            <a:avLst/>
          </a:prstGeom>
        </p:spPr>
        <p:txBody>
          <a:bodyPr anchor="ctr"/>
          <a:lstStyle>
            <a:lvl1pPr algn="ctr">
              <a:defRPr sz="6000">
                <a:solidFill>
                  <a:schemeClr val="bg1"/>
                </a:solidFill>
                <a:latin typeface="Futura PT Medium" panose="020B0602020204020303" pitchFamily="34" charset="0"/>
              </a:defRPr>
            </a:lvl1pPr>
          </a:lstStyle>
          <a:p>
            <a:r>
              <a:rPr lang="en-US"/>
              <a:t>Click to edit Master title style</a:t>
            </a:r>
          </a:p>
        </p:txBody>
      </p:sp>
    </p:spTree>
    <p:extLst>
      <p:ext uri="{BB962C8B-B14F-4D97-AF65-F5344CB8AC3E}">
        <p14:creationId xmlns:p14="http://schemas.microsoft.com/office/powerpoint/2010/main" val="387763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6AD888-36D9-6840-8E1D-205B0F6D9B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B00422-0E4E-1742-A507-99018E09AA68}"/>
              </a:ext>
            </a:extLst>
          </p:cNvPr>
          <p:cNvSpPr>
            <a:spLocks noGrp="1"/>
          </p:cNvSpPr>
          <p:nvPr>
            <p:ph type="sldNum" sz="quarter" idx="4"/>
          </p:nvPr>
        </p:nvSpPr>
        <p:spPr>
          <a:xfrm>
            <a:off x="11788188" y="6492875"/>
            <a:ext cx="40381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C096E21-AAE5-CA45-BE6E-9B43FAF6F0EC}" type="slidenum">
              <a:rPr lang="en-US" smtClean="0"/>
              <a:pPr/>
              <a:t>‹#›</a:t>
            </a:fld>
            <a:endParaRPr lang="en-US"/>
          </a:p>
        </p:txBody>
      </p:sp>
      <p:sp>
        <p:nvSpPr>
          <p:cNvPr id="7" name="Title Placeholder 6">
            <a:extLst>
              <a:ext uri="{FF2B5EF4-FFF2-40B4-BE49-F238E27FC236}">
                <a16:creationId xmlns:a16="http://schemas.microsoft.com/office/drawing/2014/main" id="{23DFBB6A-3B12-D74D-A219-B4B24D6675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Footer Placeholder 1">
            <a:extLst>
              <a:ext uri="{FF2B5EF4-FFF2-40B4-BE49-F238E27FC236}">
                <a16:creationId xmlns:a16="http://schemas.microsoft.com/office/drawing/2014/main" id="{31411820-9835-F549-AB88-FF504E78DB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utura PT Light" panose="020B0402020204020303" pitchFamily="34" charset="0"/>
              </a:defRPr>
            </a:lvl1pPr>
          </a:lstStyle>
          <a:p>
            <a:r>
              <a:rPr lang="en-US"/>
              <a:t>actransit.org</a:t>
            </a:r>
          </a:p>
        </p:txBody>
      </p:sp>
    </p:spTree>
    <p:extLst>
      <p:ext uri="{BB962C8B-B14F-4D97-AF65-F5344CB8AC3E}">
        <p14:creationId xmlns:p14="http://schemas.microsoft.com/office/powerpoint/2010/main" val="3476575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8" r:id="rId5"/>
    <p:sldLayoutId id="2147483662" r:id="rId6"/>
    <p:sldLayoutId id="2147483651" r:id="rId7"/>
    <p:sldLayoutId id="2147483663" r:id="rId8"/>
    <p:sldLayoutId id="2147483664" r:id="rId9"/>
    <p:sldLayoutId id="2147483665" r:id="rId10"/>
    <p:sldLayoutId id="2147483666" r:id="rId11"/>
    <p:sldLayoutId id="214748366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1D88629F-367A-4006-B626-C2F658990F53}" type="datetime1">
              <a:rPr lang="en-US" smtClean="0"/>
              <a:t>7/29/2020</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263687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diagramLayout" Target="../diagrams/layout4.xml"/><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diagramData" Target="../diagrams/data4.xml"/><Relationship Id="rId16" Type="http://schemas.openxmlformats.org/officeDocument/2006/relationships/image" Target="../media/image67.svg"/><Relationship Id="rId1" Type="http://schemas.openxmlformats.org/officeDocument/2006/relationships/slideLayout" Target="../slideLayouts/slideLayout4.xml"/><Relationship Id="rId6" Type="http://schemas.microsoft.com/office/2007/relationships/diagramDrawing" Target="../diagrams/drawing4.xml"/><Relationship Id="rId11" Type="http://schemas.openxmlformats.org/officeDocument/2006/relationships/image" Target="../media/image62.png"/><Relationship Id="rId5" Type="http://schemas.openxmlformats.org/officeDocument/2006/relationships/diagramColors" Target="../diagrams/colors4.xml"/><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diagramQuickStyle" Target="../diagrams/quickStyle4.xml"/><Relationship Id="rId9" Type="http://schemas.openxmlformats.org/officeDocument/2006/relationships/image" Target="../media/image60.png"/><Relationship Id="rId14"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w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634FB-9D27-B44E-BEAB-B9E6F437C75F}"/>
              </a:ext>
            </a:extLst>
          </p:cNvPr>
          <p:cNvSpPr>
            <a:spLocks noGrp="1"/>
          </p:cNvSpPr>
          <p:nvPr>
            <p:ph type="ctrTitle"/>
          </p:nvPr>
        </p:nvSpPr>
        <p:spPr>
          <a:xfrm>
            <a:off x="1975023" y="141677"/>
            <a:ext cx="10221720" cy="3170037"/>
          </a:xfrm>
        </p:spPr>
        <p:txBody>
          <a:bodyPr>
            <a:normAutofit/>
          </a:bodyPr>
          <a:lstStyle/>
          <a:p>
            <a:br>
              <a:rPr lang="en-US">
                <a:latin typeface="Futura PT Heavy"/>
              </a:rPr>
            </a:br>
            <a:endParaRPr lang="en-US" sz="4800">
              <a:latin typeface="Futura PT Heavy"/>
            </a:endParaRPr>
          </a:p>
        </p:txBody>
      </p:sp>
      <p:sp>
        <p:nvSpPr>
          <p:cNvPr id="3" name="TextBox 2">
            <a:extLst>
              <a:ext uri="{FF2B5EF4-FFF2-40B4-BE49-F238E27FC236}">
                <a16:creationId xmlns:a16="http://schemas.microsoft.com/office/drawing/2014/main" id="{7BAEE47C-1070-45E2-AACE-D7C389F7EAED}"/>
              </a:ext>
            </a:extLst>
          </p:cNvPr>
          <p:cNvSpPr txBox="1"/>
          <p:nvPr/>
        </p:nvSpPr>
        <p:spPr>
          <a:xfrm>
            <a:off x="2624016" y="2050295"/>
            <a:ext cx="964293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chemeClr val="bg1"/>
                </a:solidFill>
                <a:latin typeface="Futura PT Medium" panose="020B0604020202020204" charset="0"/>
              </a:rPr>
              <a:t>Transbay Taskforce </a:t>
            </a:r>
          </a:p>
          <a:p>
            <a:pPr algn="ctr"/>
            <a:endParaRPr lang="en-US" sz="3200">
              <a:solidFill>
                <a:schemeClr val="bg1"/>
              </a:solidFill>
              <a:latin typeface="Futura PT Medium" panose="020B0604020202020204" charset="0"/>
            </a:endParaRPr>
          </a:p>
          <a:p>
            <a:pPr algn="ctr"/>
            <a:r>
              <a:rPr lang="en-US" sz="3200">
                <a:solidFill>
                  <a:schemeClr val="bg1"/>
                </a:solidFill>
                <a:latin typeface="Futura PT Medium" panose="020B0604020202020204" charset="0"/>
              </a:rPr>
              <a:t>Alameda – Contra Costa Transit District</a:t>
            </a:r>
            <a:endParaRPr lang="en-US">
              <a:solidFill>
                <a:schemeClr val="bg1"/>
              </a:solidFill>
              <a:latin typeface="Futura PT Medium" panose="020B0604020202020204" charset="0"/>
            </a:endParaRPr>
          </a:p>
          <a:p>
            <a:pPr algn="ctr"/>
            <a:r>
              <a:rPr lang="en-US" sz="3200">
                <a:solidFill>
                  <a:schemeClr val="bg1"/>
                </a:solidFill>
                <a:latin typeface="Futura PT Medium" panose="020B0604020202020204" charset="0"/>
              </a:rPr>
              <a:t>July 28, 2020</a:t>
            </a:r>
          </a:p>
        </p:txBody>
      </p:sp>
    </p:spTree>
    <p:extLst>
      <p:ext uri="{BB962C8B-B14F-4D97-AF65-F5344CB8AC3E}">
        <p14:creationId xmlns:p14="http://schemas.microsoft.com/office/powerpoint/2010/main" val="165723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A36F-449E-4D90-B0DE-72255D1C2FF9}"/>
              </a:ext>
            </a:extLst>
          </p:cNvPr>
          <p:cNvSpPr>
            <a:spLocks noGrp="1"/>
          </p:cNvSpPr>
          <p:nvPr>
            <p:ph type="title"/>
          </p:nvPr>
        </p:nvSpPr>
        <p:spPr/>
        <p:txBody>
          <a:bodyPr/>
          <a:lstStyle/>
          <a:p>
            <a:r>
              <a:rPr lang="en-US"/>
              <a:t>Measures Taken to Control Expenses</a:t>
            </a:r>
          </a:p>
        </p:txBody>
      </p:sp>
      <p:sp>
        <p:nvSpPr>
          <p:cNvPr id="3" name="Content Placeholder 2">
            <a:extLst>
              <a:ext uri="{FF2B5EF4-FFF2-40B4-BE49-F238E27FC236}">
                <a16:creationId xmlns:a16="http://schemas.microsoft.com/office/drawing/2014/main" id="{406BDE4E-8FC7-4F4C-BF48-CF37E42B3B68}"/>
              </a:ext>
            </a:extLst>
          </p:cNvPr>
          <p:cNvSpPr>
            <a:spLocks noGrp="1"/>
          </p:cNvSpPr>
          <p:nvPr>
            <p:ph idx="1"/>
          </p:nvPr>
        </p:nvSpPr>
        <p:spPr>
          <a:xfrm>
            <a:off x="1310640" y="1649185"/>
            <a:ext cx="9259499" cy="4727121"/>
          </a:xfrm>
        </p:spPr>
        <p:txBody>
          <a:bodyPr vert="horz" lIns="91440" tIns="45720" rIns="91440" bIns="45720" rtlCol="0" anchor="t">
            <a:noAutofit/>
          </a:bodyPr>
          <a:lstStyle/>
          <a:p>
            <a:pPr marL="344170" indent="-344170"/>
            <a:r>
              <a:rPr lang="en-US" sz="3200"/>
              <a:t>Service reduced to approximately 65% of pre-pandemic levels</a:t>
            </a:r>
          </a:p>
          <a:p>
            <a:pPr marL="344170" indent="-344170"/>
            <a:r>
              <a:rPr lang="en-US" sz="3200"/>
              <a:t>Hiring freeze except for essential positions</a:t>
            </a:r>
            <a:endParaRPr lang="en-US" sz="3200">
              <a:cs typeface="Arial"/>
            </a:endParaRPr>
          </a:p>
          <a:p>
            <a:pPr marL="344170" indent="-344170"/>
            <a:r>
              <a:rPr lang="en-US" sz="3200"/>
              <a:t>Travel and training only for essential purposes</a:t>
            </a:r>
            <a:endParaRPr lang="en-US" sz="3200">
              <a:cs typeface="Arial"/>
            </a:endParaRPr>
          </a:p>
          <a:p>
            <a:pPr marL="344170" indent="-344170"/>
            <a:r>
              <a:rPr lang="en-US" sz="3200"/>
              <a:t>Evaluating new and renewal contracts for necessity</a:t>
            </a:r>
            <a:endParaRPr lang="en-US" sz="3200">
              <a:cs typeface="Arial"/>
            </a:endParaRPr>
          </a:p>
        </p:txBody>
      </p:sp>
      <p:sp>
        <p:nvSpPr>
          <p:cNvPr id="4" name="Slide Number Placeholder 3">
            <a:extLst>
              <a:ext uri="{FF2B5EF4-FFF2-40B4-BE49-F238E27FC236}">
                <a16:creationId xmlns:a16="http://schemas.microsoft.com/office/drawing/2014/main" id="{43292836-E9ED-472A-9D61-01802069D165}"/>
              </a:ext>
            </a:extLst>
          </p:cNvPr>
          <p:cNvSpPr>
            <a:spLocks noGrp="1"/>
          </p:cNvSpPr>
          <p:nvPr>
            <p:ph type="sldNum" sz="quarter" idx="12"/>
          </p:nvPr>
        </p:nvSpPr>
        <p:spPr/>
        <p:txBody>
          <a:bodyPr/>
          <a:lstStyle/>
          <a:p>
            <a:fld id="{6D22F896-40B5-4ADD-8801-0D06FADFA095}" type="slidenum">
              <a:rPr lang="en-US" smtClean="0"/>
              <a:t>10</a:t>
            </a:fld>
            <a:endParaRPr lang="en-US"/>
          </a:p>
        </p:txBody>
      </p:sp>
    </p:spTree>
    <p:extLst>
      <p:ext uri="{BB962C8B-B14F-4D97-AF65-F5344CB8AC3E}">
        <p14:creationId xmlns:p14="http://schemas.microsoft.com/office/powerpoint/2010/main" val="115798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B991-AB02-4A35-B057-B85AA62C34E3}"/>
              </a:ext>
            </a:extLst>
          </p:cNvPr>
          <p:cNvSpPr>
            <a:spLocks noGrp="1"/>
          </p:cNvSpPr>
          <p:nvPr>
            <p:ph type="title"/>
          </p:nvPr>
        </p:nvSpPr>
        <p:spPr/>
        <p:txBody>
          <a:bodyPr>
            <a:normAutofit/>
          </a:bodyPr>
          <a:lstStyle/>
          <a:p>
            <a:r>
              <a:rPr lang="en-US" sz="4000">
                <a:latin typeface="Futura PT Medium" panose="020B0604020202020204" charset="0"/>
                <a:cs typeface="Arial" panose="020B0604020202020204" pitchFamily="34" charset="0"/>
              </a:rPr>
              <a:t>CARES Act Funding</a:t>
            </a:r>
          </a:p>
        </p:txBody>
      </p:sp>
      <p:sp>
        <p:nvSpPr>
          <p:cNvPr id="4" name="Slide Number Placeholder 3">
            <a:extLst>
              <a:ext uri="{FF2B5EF4-FFF2-40B4-BE49-F238E27FC236}">
                <a16:creationId xmlns:a16="http://schemas.microsoft.com/office/drawing/2014/main" id="{1E1FE411-A9C5-4658-ACE9-A60202372BFA}"/>
              </a:ext>
            </a:extLst>
          </p:cNvPr>
          <p:cNvSpPr>
            <a:spLocks noGrp="1"/>
          </p:cNvSpPr>
          <p:nvPr>
            <p:ph type="sldNum" sz="quarter" idx="12"/>
          </p:nvPr>
        </p:nvSpPr>
        <p:spPr/>
        <p:txBody>
          <a:bodyPr/>
          <a:lstStyle/>
          <a:p>
            <a:fld id="{6D22F896-40B5-4ADD-8801-0D06FADFA095}" type="slidenum">
              <a:rPr lang="en-US" smtClean="0">
                <a:latin typeface="Arial" panose="020B0604020202020204" pitchFamily="34" charset="0"/>
                <a:cs typeface="Arial" panose="020B0604020202020204" pitchFamily="34" charset="0"/>
              </a:rPr>
              <a:t>11</a:t>
            </a:fld>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2924CD5-E8A1-42E5-9BF9-7E62DCA01C8B}"/>
              </a:ext>
            </a:extLst>
          </p:cNvPr>
          <p:cNvSpPr>
            <a:spLocks noGrp="1"/>
          </p:cNvSpPr>
          <p:nvPr>
            <p:ph idx="1"/>
          </p:nvPr>
        </p:nvSpPr>
        <p:spPr>
          <a:xfrm>
            <a:off x="5820913" y="1722379"/>
            <a:ext cx="5758062" cy="4471401"/>
          </a:xfrm>
        </p:spPr>
        <p:txBody>
          <a:bodyPr vert="horz" lIns="91440" tIns="45720" rIns="91440" bIns="45720" rtlCol="0" anchor="t">
            <a:normAutofit/>
          </a:bodyPr>
          <a:lstStyle/>
          <a:p>
            <a:r>
              <a:rPr lang="en-US" sz="3200">
                <a:latin typeface="Futura PT Light" panose="020B0604020202020204" charset="0"/>
                <a:cs typeface="Arial" panose="020B0604020202020204" pitchFamily="34" charset="0"/>
              </a:rPr>
              <a:t>District allocated $80M in first round and $33.8M in the second round</a:t>
            </a:r>
          </a:p>
          <a:p>
            <a:endParaRPr lang="en-US" sz="3200">
              <a:latin typeface="Futura PT Light" panose="020B0604020202020204" charset="0"/>
              <a:cs typeface="Arial" panose="020B0604020202020204" pitchFamily="34" charset="0"/>
            </a:endParaRPr>
          </a:p>
          <a:p>
            <a:r>
              <a:rPr lang="en-US" sz="3200">
                <a:latin typeface="Futura PT Light" panose="020B0604020202020204" charset="0"/>
                <a:cs typeface="Arial" panose="020B0604020202020204" pitchFamily="34" charset="0"/>
              </a:rPr>
              <a:t>Staff estimates $30-40M of CARES Act funding will be needed to backfill losses in FY19-20</a:t>
            </a:r>
          </a:p>
          <a:p>
            <a:pPr lvl="2"/>
            <a:endParaRPr lang="en-US" sz="3200">
              <a:latin typeface="Futura PT Light" panose="020B0604020202020204" charset="0"/>
              <a:cs typeface="Arial" panose="020B0604020202020204" pitchFamily="34" charset="0"/>
            </a:endParaRPr>
          </a:p>
          <a:p>
            <a:pPr lvl="1"/>
            <a:endParaRPr lang="en-US" sz="3600">
              <a:latin typeface="Futura PT Light" panose="020B0604020202020204" charset="0"/>
            </a:endParaRPr>
          </a:p>
        </p:txBody>
      </p:sp>
      <p:graphicFrame>
        <p:nvGraphicFramePr>
          <p:cNvPr id="6" name="Chart 5">
            <a:extLst>
              <a:ext uri="{FF2B5EF4-FFF2-40B4-BE49-F238E27FC236}">
                <a16:creationId xmlns:a16="http://schemas.microsoft.com/office/drawing/2014/main" id="{79F98A61-B7DD-422F-A2A3-537207FF282F}"/>
              </a:ext>
            </a:extLst>
          </p:cNvPr>
          <p:cNvGraphicFramePr>
            <a:graphicFrameLocks/>
          </p:cNvGraphicFramePr>
          <p:nvPr>
            <p:extLst>
              <p:ext uri="{D42A27DB-BD31-4B8C-83A1-F6EECF244321}">
                <p14:modId xmlns:p14="http://schemas.microsoft.com/office/powerpoint/2010/main" val="136297526"/>
              </p:ext>
            </p:extLst>
          </p:nvPr>
        </p:nvGraphicFramePr>
        <p:xfrm>
          <a:off x="470647" y="1325881"/>
          <a:ext cx="5350266" cy="4867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6554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D1B2-B2C5-4F80-8C12-B3E1B7B99F3A}"/>
              </a:ext>
            </a:extLst>
          </p:cNvPr>
          <p:cNvSpPr>
            <a:spLocks noGrp="1"/>
          </p:cNvSpPr>
          <p:nvPr>
            <p:ph type="title"/>
          </p:nvPr>
        </p:nvSpPr>
        <p:spPr>
          <a:xfrm>
            <a:off x="1337191" y="1064365"/>
            <a:ext cx="2856582" cy="3313671"/>
          </a:xfrm>
        </p:spPr>
        <p:txBody>
          <a:bodyPr>
            <a:normAutofit/>
          </a:bodyPr>
          <a:lstStyle/>
          <a:p>
            <a:pPr algn="l"/>
            <a:r>
              <a:rPr lang="en-US">
                <a:solidFill>
                  <a:schemeClr val="bg1"/>
                </a:solidFill>
              </a:rPr>
              <a:t>Revenues</a:t>
            </a:r>
          </a:p>
        </p:txBody>
      </p:sp>
      <p:sp>
        <p:nvSpPr>
          <p:cNvPr id="3" name="Slide Number Placeholder 2">
            <a:extLst>
              <a:ext uri="{FF2B5EF4-FFF2-40B4-BE49-F238E27FC236}">
                <a16:creationId xmlns:a16="http://schemas.microsoft.com/office/drawing/2014/main" id="{A7C5C334-3B69-4812-91ED-478A0D8E117C}"/>
              </a:ext>
            </a:extLst>
          </p:cNvPr>
          <p:cNvSpPr>
            <a:spLocks noGrp="1"/>
          </p:cNvSpPr>
          <p:nvPr>
            <p:ph type="sldNum" sz="quarter" idx="12"/>
          </p:nvPr>
        </p:nvSpPr>
        <p:spPr/>
        <p:txBody>
          <a:bodyPr/>
          <a:lstStyle/>
          <a:p>
            <a:fld id="{6D22F896-40B5-4ADD-8801-0D06FADFA095}" type="slidenum">
              <a:rPr lang="en-US" smtClean="0"/>
              <a:t>12</a:t>
            </a:fld>
            <a:endParaRPr lang="en-US"/>
          </a:p>
        </p:txBody>
      </p:sp>
      <p:graphicFrame>
        <p:nvGraphicFramePr>
          <p:cNvPr id="6" name="Content Placeholder 6">
            <a:extLst>
              <a:ext uri="{FF2B5EF4-FFF2-40B4-BE49-F238E27FC236}">
                <a16:creationId xmlns:a16="http://schemas.microsoft.com/office/drawing/2014/main" id="{606B9FBD-A090-4F47-95E6-B7E74186902F}"/>
              </a:ext>
            </a:extLst>
          </p:cNvPr>
          <p:cNvGraphicFramePr>
            <a:graphicFrameLocks noGrp="1"/>
          </p:cNvGraphicFramePr>
          <p:nvPr>
            <p:ph idx="1"/>
            <p:extLst>
              <p:ext uri="{D42A27DB-BD31-4B8C-83A1-F6EECF244321}">
                <p14:modId xmlns:p14="http://schemas.microsoft.com/office/powerpoint/2010/main" val="1229787872"/>
              </p:ext>
            </p:extLst>
          </p:nvPr>
        </p:nvGraphicFramePr>
        <p:xfrm>
          <a:off x="6096001" y="1907828"/>
          <a:ext cx="5638800" cy="5135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a:extLst>
              <a:ext uri="{FF2B5EF4-FFF2-40B4-BE49-F238E27FC236}">
                <a16:creationId xmlns:a16="http://schemas.microsoft.com/office/drawing/2014/main" id="{C8965B27-F825-9B4D-A67A-09B2F22AF6AC}"/>
              </a:ext>
            </a:extLst>
          </p:cNvPr>
          <p:cNvGraphicFramePr>
            <a:graphicFrameLocks/>
          </p:cNvGraphicFramePr>
          <p:nvPr>
            <p:extLst>
              <p:ext uri="{D42A27DB-BD31-4B8C-83A1-F6EECF244321}">
                <p14:modId xmlns:p14="http://schemas.microsoft.com/office/powerpoint/2010/main" val="4016576246"/>
              </p:ext>
            </p:extLst>
          </p:nvPr>
        </p:nvGraphicFramePr>
        <p:xfrm>
          <a:off x="407999" y="1575096"/>
          <a:ext cx="4955938" cy="484157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27273525-701B-D648-A003-AB46EB3D65FB}"/>
              </a:ext>
            </a:extLst>
          </p:cNvPr>
          <p:cNvSpPr/>
          <p:nvPr/>
        </p:nvSpPr>
        <p:spPr>
          <a:xfrm>
            <a:off x="7368341" y="1723162"/>
            <a:ext cx="3681457" cy="369332"/>
          </a:xfrm>
          <a:prstGeom prst="rect">
            <a:avLst/>
          </a:prstGeom>
        </p:spPr>
        <p:txBody>
          <a:bodyPr wrap="none">
            <a:spAutoFit/>
          </a:bodyPr>
          <a:lstStyle/>
          <a:p>
            <a:r>
              <a:rPr lang="en-US">
                <a:latin typeface="Futura PT Heavy" panose="020B0604020202020204" charset="0"/>
              </a:rPr>
              <a:t>FY20-21 Draft Revenue Overview</a:t>
            </a:r>
          </a:p>
        </p:txBody>
      </p:sp>
      <p:sp>
        <p:nvSpPr>
          <p:cNvPr id="8" name="Rectangle 7">
            <a:extLst>
              <a:ext uri="{FF2B5EF4-FFF2-40B4-BE49-F238E27FC236}">
                <a16:creationId xmlns:a16="http://schemas.microsoft.com/office/drawing/2014/main" id="{B9D274F3-6E04-EC48-8CDA-791360BD1D5A}"/>
              </a:ext>
            </a:extLst>
          </p:cNvPr>
          <p:cNvSpPr/>
          <p:nvPr/>
        </p:nvSpPr>
        <p:spPr>
          <a:xfrm>
            <a:off x="1613566" y="1723162"/>
            <a:ext cx="3185487" cy="369332"/>
          </a:xfrm>
          <a:prstGeom prst="rect">
            <a:avLst/>
          </a:prstGeom>
        </p:spPr>
        <p:txBody>
          <a:bodyPr wrap="none">
            <a:spAutoFit/>
          </a:bodyPr>
          <a:lstStyle/>
          <a:p>
            <a:r>
              <a:rPr lang="en-US" b="1">
                <a:latin typeface="Futura Medium" panose="020B0602020204020303" pitchFamily="34" charset="-79"/>
                <a:cs typeface="Futura Medium" panose="020B0602020204020303" pitchFamily="34" charset="-79"/>
              </a:rPr>
              <a:t>FY19-20 Revenue Overview</a:t>
            </a:r>
          </a:p>
        </p:txBody>
      </p:sp>
      <p:sp>
        <p:nvSpPr>
          <p:cNvPr id="9" name="Title 1">
            <a:extLst>
              <a:ext uri="{FF2B5EF4-FFF2-40B4-BE49-F238E27FC236}">
                <a16:creationId xmlns:a16="http://schemas.microsoft.com/office/drawing/2014/main" id="{2260E58E-F5B4-4CE3-915D-8A398D615BD8}"/>
              </a:ext>
            </a:extLst>
          </p:cNvPr>
          <p:cNvSpPr txBox="1">
            <a:spLocks/>
          </p:cNvSpPr>
          <p:nvPr/>
        </p:nvSpPr>
        <p:spPr>
          <a:xfrm>
            <a:off x="470647" y="190499"/>
            <a:ext cx="10515600" cy="9564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Futura PT Medium" panose="020B0602020204020303" pitchFamily="34" charset="0"/>
                <a:ea typeface="+mj-ea"/>
                <a:cs typeface="+mj-cs"/>
              </a:defRPr>
            </a:lvl1pPr>
          </a:lstStyle>
          <a:p>
            <a:r>
              <a:rPr lang="en-US" sz="4000">
                <a:latin typeface="Futura PT Medium" panose="020B0604020202020204" charset="0"/>
                <a:cs typeface="Arial" panose="020B0604020202020204" pitchFamily="34" charset="0"/>
              </a:rPr>
              <a:t>Revenue Overview</a:t>
            </a:r>
          </a:p>
        </p:txBody>
      </p:sp>
    </p:spTree>
    <p:extLst>
      <p:ext uri="{BB962C8B-B14F-4D97-AF65-F5344CB8AC3E}">
        <p14:creationId xmlns:p14="http://schemas.microsoft.com/office/powerpoint/2010/main" val="413601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D1B2-B2C5-4F80-8C12-B3E1B7B99F3A}"/>
              </a:ext>
            </a:extLst>
          </p:cNvPr>
          <p:cNvSpPr>
            <a:spLocks noGrp="1"/>
          </p:cNvSpPr>
          <p:nvPr>
            <p:ph type="title"/>
          </p:nvPr>
        </p:nvSpPr>
        <p:spPr/>
        <p:txBody>
          <a:bodyPr>
            <a:normAutofit/>
          </a:bodyPr>
          <a:lstStyle/>
          <a:p>
            <a:pPr algn="l"/>
            <a:r>
              <a:rPr lang="en-US">
                <a:solidFill>
                  <a:schemeClr val="bg1"/>
                </a:solidFill>
              </a:rPr>
              <a:t>Going Forward</a:t>
            </a:r>
          </a:p>
        </p:txBody>
      </p:sp>
      <p:sp>
        <p:nvSpPr>
          <p:cNvPr id="3" name="Slide Number Placeholder 2">
            <a:extLst>
              <a:ext uri="{FF2B5EF4-FFF2-40B4-BE49-F238E27FC236}">
                <a16:creationId xmlns:a16="http://schemas.microsoft.com/office/drawing/2014/main" id="{136543BD-F2B6-4E37-89E2-2D4E1ED16DB6}"/>
              </a:ext>
            </a:extLst>
          </p:cNvPr>
          <p:cNvSpPr>
            <a:spLocks noGrp="1"/>
          </p:cNvSpPr>
          <p:nvPr>
            <p:ph type="sldNum" sz="quarter" idx="12"/>
          </p:nvPr>
        </p:nvSpPr>
        <p:spPr/>
        <p:txBody>
          <a:bodyPr/>
          <a:lstStyle/>
          <a:p>
            <a:fld id="{6D22F896-40B5-4ADD-8801-0D06FADFA095}" type="slidenum">
              <a:rPr lang="en-US" smtClean="0"/>
              <a:t>13</a:t>
            </a:fld>
            <a:endParaRPr lang="en-US"/>
          </a:p>
        </p:txBody>
      </p:sp>
      <p:sp>
        <p:nvSpPr>
          <p:cNvPr id="9" name="Content Placeholder 2">
            <a:extLst>
              <a:ext uri="{FF2B5EF4-FFF2-40B4-BE49-F238E27FC236}">
                <a16:creationId xmlns:a16="http://schemas.microsoft.com/office/drawing/2014/main" id="{DD891D55-38E4-421D-B71D-4F3F517CDA85}"/>
              </a:ext>
            </a:extLst>
          </p:cNvPr>
          <p:cNvSpPr>
            <a:spLocks noGrp="1"/>
          </p:cNvSpPr>
          <p:nvPr>
            <p:ph idx="4294967295"/>
          </p:nvPr>
        </p:nvSpPr>
        <p:spPr>
          <a:xfrm>
            <a:off x="5095875" y="628650"/>
            <a:ext cx="7096125" cy="5421313"/>
          </a:xfrm>
        </p:spPr>
        <p:txBody>
          <a:bodyPr vert="horz" lIns="91440" tIns="45720" rIns="91440" bIns="45720" rtlCol="0" anchor="t">
            <a:normAutofit/>
          </a:bodyPr>
          <a:lstStyle/>
          <a:p>
            <a:r>
              <a:rPr lang="en-US" sz="3000">
                <a:latin typeface="Futura PT Light" panose="020B0604020202020204" charset="0"/>
              </a:rPr>
              <a:t>Reserves currently untouched</a:t>
            </a:r>
          </a:p>
          <a:p>
            <a:r>
              <a:rPr lang="en-US" sz="3000">
                <a:latin typeface="Futura PT Light"/>
              </a:rPr>
              <a:t>Staff estimates District will utilize all CARES Act funds by end of calendar year 2020</a:t>
            </a:r>
            <a:endParaRPr lang="en-US" sz="3000">
              <a:latin typeface="Futura PT Light" panose="020B0604020202020204" charset="0"/>
            </a:endParaRPr>
          </a:p>
          <a:p>
            <a:r>
              <a:rPr lang="en-US" sz="3000">
                <a:latin typeface="Futura PT Light" panose="020B0604020202020204" charset="0"/>
              </a:rPr>
              <a:t>Major cost driver is headcount</a:t>
            </a:r>
          </a:p>
          <a:p>
            <a:pPr lvl="1"/>
            <a:r>
              <a:rPr lang="en-US" sz="2600">
                <a:latin typeface="Futura PT Light" panose="020B0604020202020204" charset="0"/>
              </a:rPr>
              <a:t>Assuming reductions only by attrition</a:t>
            </a:r>
          </a:p>
          <a:p>
            <a:pPr lvl="1"/>
            <a:r>
              <a:rPr lang="en-US" sz="2600">
                <a:latin typeface="Futura PT Light" panose="020B0604020202020204" charset="0"/>
              </a:rPr>
              <a:t>CARES Act congressional expectation - funding is to keep employees on payroll</a:t>
            </a:r>
            <a:endParaRPr lang="en-US" sz="2400">
              <a:latin typeface="Futura PT Light" panose="020B0604020202020204" charset="0"/>
            </a:endParaRPr>
          </a:p>
          <a:p>
            <a:r>
              <a:rPr lang="en-US" sz="3000">
                <a:latin typeface="Futura PT Light" panose="020B0604020202020204" charset="0"/>
              </a:rPr>
              <a:t>AC Transit can adjust with FY20-21 budget adoption as more is known</a:t>
            </a:r>
          </a:p>
        </p:txBody>
      </p:sp>
    </p:spTree>
    <p:extLst>
      <p:ext uri="{BB962C8B-B14F-4D97-AF65-F5344CB8AC3E}">
        <p14:creationId xmlns:p14="http://schemas.microsoft.com/office/powerpoint/2010/main" val="230736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85BE-4F98-452F-910A-846FF47052ED}"/>
              </a:ext>
            </a:extLst>
          </p:cNvPr>
          <p:cNvSpPr>
            <a:spLocks noGrp="1"/>
          </p:cNvSpPr>
          <p:nvPr>
            <p:ph type="ctrTitle"/>
          </p:nvPr>
        </p:nvSpPr>
        <p:spPr>
          <a:xfrm>
            <a:off x="2193166" y="2590984"/>
            <a:ext cx="8635795" cy="3608480"/>
          </a:xfrm>
        </p:spPr>
        <p:txBody>
          <a:bodyPr>
            <a:normAutofit/>
          </a:bodyPr>
          <a:lstStyle/>
          <a:p>
            <a:pPr algn="l"/>
            <a:r>
              <a:rPr lang="en-US" sz="6200"/>
              <a:t>Service Recovery Framework</a:t>
            </a:r>
          </a:p>
        </p:txBody>
      </p:sp>
      <p:sp>
        <p:nvSpPr>
          <p:cNvPr id="3" name="Subtitle 2">
            <a:extLst>
              <a:ext uri="{FF2B5EF4-FFF2-40B4-BE49-F238E27FC236}">
                <a16:creationId xmlns:a16="http://schemas.microsoft.com/office/drawing/2014/main" id="{5C1BBAF1-58A9-4235-B8BD-C256F4D2420E}"/>
              </a:ext>
            </a:extLst>
          </p:cNvPr>
          <p:cNvSpPr>
            <a:spLocks noGrp="1"/>
          </p:cNvSpPr>
          <p:nvPr>
            <p:ph type="subTitle" idx="1"/>
          </p:nvPr>
        </p:nvSpPr>
        <p:spPr>
          <a:xfrm>
            <a:off x="2193168" y="1079212"/>
            <a:ext cx="6437630" cy="1335503"/>
          </a:xfrm>
        </p:spPr>
        <p:txBody>
          <a:bodyPr>
            <a:normAutofit/>
          </a:bodyPr>
          <a:lstStyle/>
          <a:p>
            <a:pPr algn="l"/>
            <a:endParaRPr lang="en-US" sz="2800"/>
          </a:p>
        </p:txBody>
      </p:sp>
      <p:sp>
        <p:nvSpPr>
          <p:cNvPr id="4" name="Slide Number Placeholder 3">
            <a:extLst>
              <a:ext uri="{FF2B5EF4-FFF2-40B4-BE49-F238E27FC236}">
                <a16:creationId xmlns:a16="http://schemas.microsoft.com/office/drawing/2014/main" id="{3D367372-B076-4A9B-B450-FD7D8DA9338F}"/>
              </a:ext>
            </a:extLst>
          </p:cNvPr>
          <p:cNvSpPr>
            <a:spLocks noGrp="1"/>
          </p:cNvSpPr>
          <p:nvPr>
            <p:ph type="sldNum" sz="quarter" idx="4294967295"/>
          </p:nvPr>
        </p:nvSpPr>
        <p:spPr>
          <a:xfrm>
            <a:off x="158407" y="164592"/>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14</a:t>
            </a:fld>
            <a:endParaRPr lang="en-US"/>
          </a:p>
        </p:txBody>
      </p:sp>
    </p:spTree>
    <p:extLst>
      <p:ext uri="{BB962C8B-B14F-4D97-AF65-F5344CB8AC3E}">
        <p14:creationId xmlns:p14="http://schemas.microsoft.com/office/powerpoint/2010/main" val="627635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9CAA-C5C0-419D-96EB-D1B12FEB1BDF}"/>
              </a:ext>
            </a:extLst>
          </p:cNvPr>
          <p:cNvSpPr>
            <a:spLocks noGrp="1"/>
          </p:cNvSpPr>
          <p:nvPr>
            <p:ph type="title"/>
          </p:nvPr>
        </p:nvSpPr>
        <p:spPr/>
        <p:txBody>
          <a:bodyPr>
            <a:normAutofit/>
          </a:bodyPr>
          <a:lstStyle/>
          <a:p>
            <a:pPr algn="l"/>
            <a:r>
              <a:rPr lang="en-US">
                <a:solidFill>
                  <a:schemeClr val="bg1"/>
                </a:solidFill>
              </a:rPr>
              <a:t>Uncertain Factors Impacting Recovery</a:t>
            </a:r>
          </a:p>
        </p:txBody>
      </p:sp>
      <p:sp>
        <p:nvSpPr>
          <p:cNvPr id="3" name="Slide Number Placeholder 2">
            <a:extLst>
              <a:ext uri="{FF2B5EF4-FFF2-40B4-BE49-F238E27FC236}">
                <a16:creationId xmlns:a16="http://schemas.microsoft.com/office/drawing/2014/main" id="{68B70B13-A743-4D35-9D5C-573BC42A34EF}"/>
              </a:ext>
            </a:extLst>
          </p:cNvPr>
          <p:cNvSpPr>
            <a:spLocks noGrp="1"/>
          </p:cNvSpPr>
          <p:nvPr>
            <p:ph type="sldNum" sz="quarter" idx="12"/>
          </p:nvPr>
        </p:nvSpPr>
        <p:spPr/>
        <p:txBody>
          <a:bodyPr/>
          <a:lstStyle/>
          <a:p>
            <a:fld id="{6D22F896-40B5-4ADD-8801-0D06FADFA095}" type="slidenum">
              <a:rPr lang="en-US" smtClean="0"/>
              <a:t>15</a:t>
            </a:fld>
            <a:endParaRPr lang="en-US"/>
          </a:p>
        </p:txBody>
      </p:sp>
      <p:graphicFrame>
        <p:nvGraphicFramePr>
          <p:cNvPr id="5" name="Content Placeholder 2">
            <a:extLst>
              <a:ext uri="{FF2B5EF4-FFF2-40B4-BE49-F238E27FC236}">
                <a16:creationId xmlns:a16="http://schemas.microsoft.com/office/drawing/2014/main" id="{1A296003-6B3D-4A56-B528-518F2B48FC19}"/>
              </a:ext>
            </a:extLst>
          </p:cNvPr>
          <p:cNvGraphicFramePr>
            <a:graphicFrameLocks noGrp="1"/>
          </p:cNvGraphicFramePr>
          <p:nvPr>
            <p:ph idx="4294967295"/>
            <p:extLst>
              <p:ext uri="{D42A27DB-BD31-4B8C-83A1-F6EECF244321}">
                <p14:modId xmlns:p14="http://schemas.microsoft.com/office/powerpoint/2010/main" val="2824380242"/>
              </p:ext>
            </p:extLst>
          </p:nvPr>
        </p:nvGraphicFramePr>
        <p:xfrm>
          <a:off x="6302375" y="896938"/>
          <a:ext cx="5889625" cy="5319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ecklist">
            <a:extLst>
              <a:ext uri="{FF2B5EF4-FFF2-40B4-BE49-F238E27FC236}">
                <a16:creationId xmlns:a16="http://schemas.microsoft.com/office/drawing/2014/main" id="{623FC326-65E0-4DE7-9CBE-99B2CBCA83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6671" y="5511308"/>
            <a:ext cx="562303" cy="562303"/>
          </a:xfrm>
          <a:prstGeom prst="rect">
            <a:avLst/>
          </a:prstGeom>
        </p:spPr>
      </p:pic>
    </p:spTree>
    <p:extLst>
      <p:ext uri="{BB962C8B-B14F-4D97-AF65-F5344CB8AC3E}">
        <p14:creationId xmlns:p14="http://schemas.microsoft.com/office/powerpoint/2010/main" val="785895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D1B2-B2C5-4F80-8C12-B3E1B7B99F3A}"/>
              </a:ext>
            </a:extLst>
          </p:cNvPr>
          <p:cNvSpPr>
            <a:spLocks noGrp="1"/>
          </p:cNvSpPr>
          <p:nvPr>
            <p:ph type="title"/>
          </p:nvPr>
        </p:nvSpPr>
        <p:spPr/>
        <p:txBody>
          <a:bodyPr>
            <a:normAutofit/>
          </a:bodyPr>
          <a:lstStyle/>
          <a:p>
            <a:pPr algn="l"/>
            <a:r>
              <a:rPr lang="en-US">
                <a:solidFill>
                  <a:schemeClr val="bg1"/>
                </a:solidFill>
              </a:rPr>
              <a:t>Service Recovery Phases</a:t>
            </a:r>
          </a:p>
        </p:txBody>
      </p:sp>
      <p:sp>
        <p:nvSpPr>
          <p:cNvPr id="3" name="Slide Number Placeholder 2">
            <a:extLst>
              <a:ext uri="{FF2B5EF4-FFF2-40B4-BE49-F238E27FC236}">
                <a16:creationId xmlns:a16="http://schemas.microsoft.com/office/drawing/2014/main" id="{B4DC7614-D30E-4DFA-BE22-422BB788979C}"/>
              </a:ext>
            </a:extLst>
          </p:cNvPr>
          <p:cNvSpPr>
            <a:spLocks noGrp="1"/>
          </p:cNvSpPr>
          <p:nvPr>
            <p:ph type="sldNum" sz="quarter" idx="12"/>
          </p:nvPr>
        </p:nvSpPr>
        <p:spPr/>
        <p:txBody>
          <a:bodyPr/>
          <a:lstStyle/>
          <a:p>
            <a:fld id="{6D22F896-40B5-4ADD-8801-0D06FADFA095}" type="slidenum">
              <a:rPr lang="en-US" smtClean="0"/>
              <a:t>16</a:t>
            </a:fld>
            <a:endParaRPr lang="en-US"/>
          </a:p>
        </p:txBody>
      </p:sp>
      <p:graphicFrame>
        <p:nvGraphicFramePr>
          <p:cNvPr id="24" name="Content Placeholder 2">
            <a:extLst>
              <a:ext uri="{FF2B5EF4-FFF2-40B4-BE49-F238E27FC236}">
                <a16:creationId xmlns:a16="http://schemas.microsoft.com/office/drawing/2014/main" id="{CD7C44E3-494C-4685-816C-DD70BAE45532}"/>
              </a:ext>
            </a:extLst>
          </p:cNvPr>
          <p:cNvGraphicFramePr>
            <a:graphicFrameLocks noGrp="1"/>
          </p:cNvGraphicFramePr>
          <p:nvPr>
            <p:ph idx="4294967295"/>
            <p:extLst>
              <p:ext uri="{D42A27DB-BD31-4B8C-83A1-F6EECF244321}">
                <p14:modId xmlns:p14="http://schemas.microsoft.com/office/powerpoint/2010/main" val="306865843"/>
              </p:ext>
            </p:extLst>
          </p:nvPr>
        </p:nvGraphicFramePr>
        <p:xfrm>
          <a:off x="6126163" y="354013"/>
          <a:ext cx="6065837"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1010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6">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5" name="Picture 78">
            <a:extLst>
              <a:ext uri="{FF2B5EF4-FFF2-40B4-BE49-F238E27FC236}">
                <a16:creationId xmlns:a16="http://schemas.microsoft.com/office/drawing/2014/main" id="{B4E7D395-0531-4A17-A276-FDA3EB779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6" name="Rectangle 80">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56C6F9F-0571-4DC6-A3A6-DE5CE8E34D27}"/>
              </a:ext>
            </a:extLst>
          </p:cNvPr>
          <p:cNvSpPr>
            <a:spLocks noGrp="1"/>
          </p:cNvSpPr>
          <p:nvPr>
            <p:ph type="title"/>
          </p:nvPr>
        </p:nvSpPr>
        <p:spPr>
          <a:xfrm>
            <a:off x="623778" y="1064365"/>
            <a:ext cx="3569995" cy="3313671"/>
          </a:xfrm>
        </p:spPr>
        <p:txBody>
          <a:bodyPr>
            <a:noAutofit/>
          </a:bodyPr>
          <a:lstStyle/>
          <a:p>
            <a:pPr algn="l"/>
            <a:r>
              <a:rPr lang="en-US" sz="4400">
                <a:solidFill>
                  <a:schemeClr val="bg1"/>
                </a:solidFill>
                <a:latin typeface="Futura PT Medium" panose="020B0604020202020204" charset="0"/>
              </a:rPr>
              <a:t>Blue Ribbon Transit Recovery Task Force – </a:t>
            </a:r>
            <a:br>
              <a:rPr lang="en-US" sz="4400">
                <a:solidFill>
                  <a:schemeClr val="bg1"/>
                </a:solidFill>
                <a:latin typeface="Futura PT Medium" panose="020B0604020202020204" charset="0"/>
              </a:rPr>
            </a:br>
            <a:r>
              <a:rPr lang="en-US" sz="4400">
                <a:solidFill>
                  <a:schemeClr val="bg1"/>
                </a:solidFill>
                <a:latin typeface="Futura PT Medium" panose="020B0604020202020204" charset="0"/>
              </a:rPr>
              <a:t>Transit Agency Working Group Effort</a:t>
            </a:r>
          </a:p>
        </p:txBody>
      </p:sp>
      <p:sp>
        <p:nvSpPr>
          <p:cNvPr id="78" name="Rectangle 82">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0" name="Content Placeholder 2">
            <a:extLst>
              <a:ext uri="{FF2B5EF4-FFF2-40B4-BE49-F238E27FC236}">
                <a16:creationId xmlns:a16="http://schemas.microsoft.com/office/drawing/2014/main" id="{6896447C-1E28-4C9B-9810-46A13FE971AA}"/>
              </a:ext>
            </a:extLst>
          </p:cNvPr>
          <p:cNvGraphicFramePr>
            <a:graphicFrameLocks noGrp="1"/>
          </p:cNvGraphicFramePr>
          <p:nvPr>
            <p:ph idx="1"/>
            <p:extLst>
              <p:ext uri="{D42A27DB-BD31-4B8C-83A1-F6EECF244321}">
                <p14:modId xmlns:p14="http://schemas.microsoft.com/office/powerpoint/2010/main" val="202462631"/>
              </p:ext>
            </p:extLst>
          </p:nvPr>
        </p:nvGraphicFramePr>
        <p:xfrm>
          <a:off x="5507181" y="159488"/>
          <a:ext cx="6061041" cy="65283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88697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32C592-F972-4127-9865-D9216DB72C29}"/>
              </a:ext>
            </a:extLst>
          </p:cNvPr>
          <p:cNvSpPr txBox="1">
            <a:spLocks/>
          </p:cNvSpPr>
          <p:nvPr/>
        </p:nvSpPr>
        <p:spPr>
          <a:xfrm>
            <a:off x="2193166" y="2590984"/>
            <a:ext cx="8635795" cy="36084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Futura PT Medium" panose="020B0602020204020303" pitchFamily="34" charset="0"/>
                <a:ea typeface="+mj-ea"/>
                <a:cs typeface="+mj-cs"/>
              </a:defRPr>
            </a:lvl1pPr>
          </a:lstStyle>
          <a:p>
            <a:pPr algn="l"/>
            <a:r>
              <a:rPr lang="en-US" sz="6200">
                <a:latin typeface="Futura PT Medium" panose="020B0604020202020204" charset="0"/>
                <a:cs typeface="Arial" panose="020B0604020202020204" pitchFamily="34" charset="0"/>
              </a:rPr>
              <a:t>Transbay Service Changes August 9, 2020</a:t>
            </a:r>
            <a:endParaRPr lang="en-US" sz="6200"/>
          </a:p>
        </p:txBody>
      </p:sp>
    </p:spTree>
    <p:extLst>
      <p:ext uri="{BB962C8B-B14F-4D97-AF65-F5344CB8AC3E}">
        <p14:creationId xmlns:p14="http://schemas.microsoft.com/office/powerpoint/2010/main" val="2822330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9CAA-C5C0-419D-96EB-D1B12FEB1BDF}"/>
              </a:ext>
            </a:extLst>
          </p:cNvPr>
          <p:cNvSpPr>
            <a:spLocks noGrp="1"/>
          </p:cNvSpPr>
          <p:nvPr>
            <p:ph type="title"/>
          </p:nvPr>
        </p:nvSpPr>
        <p:spPr>
          <a:xfrm>
            <a:off x="239151" y="1525184"/>
            <a:ext cx="4332849" cy="3046816"/>
          </a:xfrm>
        </p:spPr>
        <p:txBody>
          <a:bodyPr>
            <a:normAutofit/>
          </a:bodyPr>
          <a:lstStyle/>
          <a:p>
            <a:pPr algn="l"/>
            <a:r>
              <a:rPr lang="en-US">
                <a:solidFill>
                  <a:schemeClr val="bg1"/>
                </a:solidFill>
                <a:latin typeface="Futura PT Medium" panose="020B0604020202020204" charset="0"/>
                <a:cs typeface="Arial" panose="020B0604020202020204" pitchFamily="34" charset="0"/>
              </a:rPr>
              <a:t>Rationale for Transbay Service  Restoration</a:t>
            </a:r>
          </a:p>
        </p:txBody>
      </p:sp>
      <p:graphicFrame>
        <p:nvGraphicFramePr>
          <p:cNvPr id="5" name="Content Placeholder 2">
            <a:extLst>
              <a:ext uri="{FF2B5EF4-FFF2-40B4-BE49-F238E27FC236}">
                <a16:creationId xmlns:a16="http://schemas.microsoft.com/office/drawing/2014/main" id="{1A296003-6B3D-4A56-B528-518F2B48FC19}"/>
              </a:ext>
            </a:extLst>
          </p:cNvPr>
          <p:cNvGraphicFramePr>
            <a:graphicFrameLocks noGrp="1"/>
          </p:cNvGraphicFramePr>
          <p:nvPr>
            <p:ph idx="4294967295"/>
            <p:extLst>
              <p:ext uri="{D42A27DB-BD31-4B8C-83A1-F6EECF244321}">
                <p14:modId xmlns:p14="http://schemas.microsoft.com/office/powerpoint/2010/main" val="1424052842"/>
              </p:ext>
            </p:extLst>
          </p:nvPr>
        </p:nvGraphicFramePr>
        <p:xfrm>
          <a:off x="6096000" y="1012875"/>
          <a:ext cx="6095999" cy="5358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Dollar">
            <a:extLst>
              <a:ext uri="{FF2B5EF4-FFF2-40B4-BE49-F238E27FC236}">
                <a16:creationId xmlns:a16="http://schemas.microsoft.com/office/drawing/2014/main" id="{95C82E9A-6370-4368-87F2-741281B0B9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4626" y="4580466"/>
            <a:ext cx="491066" cy="491066"/>
          </a:xfrm>
          <a:prstGeom prst="rect">
            <a:avLst/>
          </a:prstGeom>
        </p:spPr>
      </p:pic>
      <p:pic>
        <p:nvPicPr>
          <p:cNvPr id="8" name="Graphic 7" descr="Bar chart">
            <a:extLst>
              <a:ext uri="{FF2B5EF4-FFF2-40B4-BE49-F238E27FC236}">
                <a16:creationId xmlns:a16="http://schemas.microsoft.com/office/drawing/2014/main" id="{53E45CBD-8571-4D17-B7CA-53D44E5A40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69592" y="1234816"/>
            <a:ext cx="516467" cy="516467"/>
          </a:xfrm>
          <a:prstGeom prst="rect">
            <a:avLst/>
          </a:prstGeom>
        </p:spPr>
      </p:pic>
      <p:pic>
        <p:nvPicPr>
          <p:cNvPr id="10" name="Graphic 9" descr="Bus">
            <a:extLst>
              <a:ext uri="{FF2B5EF4-FFF2-40B4-BE49-F238E27FC236}">
                <a16:creationId xmlns:a16="http://schemas.microsoft.com/office/drawing/2014/main" id="{1599C426-F200-4220-8DC6-4C9B4C27A7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9592" y="2279654"/>
            <a:ext cx="605367" cy="605367"/>
          </a:xfrm>
          <a:prstGeom prst="rect">
            <a:avLst/>
          </a:prstGeom>
        </p:spPr>
      </p:pic>
      <p:pic>
        <p:nvPicPr>
          <p:cNvPr id="14" name="Graphic 13" descr="Home">
            <a:extLst>
              <a:ext uri="{FF2B5EF4-FFF2-40B4-BE49-F238E27FC236}">
                <a16:creationId xmlns:a16="http://schemas.microsoft.com/office/drawing/2014/main" id="{6DD48620-714B-4A5F-AD80-BF0EB9EDA3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24626" y="5638798"/>
            <a:ext cx="524933" cy="524933"/>
          </a:xfrm>
          <a:prstGeom prst="rect">
            <a:avLst/>
          </a:prstGeom>
        </p:spPr>
      </p:pic>
      <p:pic>
        <p:nvPicPr>
          <p:cNvPr id="18" name="Graphic 17" descr="Group">
            <a:extLst>
              <a:ext uri="{FF2B5EF4-FFF2-40B4-BE49-F238E27FC236}">
                <a16:creationId xmlns:a16="http://schemas.microsoft.com/office/drawing/2014/main" id="{AF1FEF1F-045B-47D8-8C2C-5277D86720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40487" y="3402014"/>
            <a:ext cx="663575" cy="663575"/>
          </a:xfrm>
          <a:prstGeom prst="rect">
            <a:avLst/>
          </a:prstGeom>
        </p:spPr>
      </p:pic>
    </p:spTree>
    <p:extLst>
      <p:ext uri="{BB962C8B-B14F-4D97-AF65-F5344CB8AC3E}">
        <p14:creationId xmlns:p14="http://schemas.microsoft.com/office/powerpoint/2010/main" val="3637046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E470F-71C5-9C4E-A1CC-0F0C071D48DF}"/>
              </a:ext>
            </a:extLst>
          </p:cNvPr>
          <p:cNvSpPr/>
          <p:nvPr/>
        </p:nvSpPr>
        <p:spPr>
          <a:xfrm>
            <a:off x="6324600" y="1146968"/>
            <a:ext cx="5867400" cy="5711032"/>
          </a:xfrm>
          <a:prstGeom prst="rect">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6D3B3-E457-694A-85A5-31BCD8270B45}"/>
              </a:ext>
            </a:extLst>
          </p:cNvPr>
          <p:cNvSpPr>
            <a:spLocks noGrp="1"/>
          </p:cNvSpPr>
          <p:nvPr>
            <p:ph type="title"/>
          </p:nvPr>
        </p:nvSpPr>
        <p:spPr/>
        <p:txBody>
          <a:bodyPr/>
          <a:lstStyle/>
          <a:p>
            <a:r>
              <a:rPr lang="en-US">
                <a:latin typeface="Futura PT Medium" panose="020B060402020202020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3862C459-9B7D-7442-9BF1-B365EB579552}"/>
              </a:ext>
            </a:extLst>
          </p:cNvPr>
          <p:cNvSpPr>
            <a:spLocks noGrp="1"/>
          </p:cNvSpPr>
          <p:nvPr>
            <p:ph idx="1"/>
          </p:nvPr>
        </p:nvSpPr>
        <p:spPr>
          <a:xfrm>
            <a:off x="168812" y="1577356"/>
            <a:ext cx="6155787" cy="4293358"/>
          </a:xfrm>
        </p:spPr>
        <p:txBody>
          <a:bodyPr vert="horz" lIns="91440" tIns="45720" rIns="91440" bIns="45720" rtlCol="0" anchor="t">
            <a:noAutofit/>
          </a:bodyPr>
          <a:lstStyle/>
          <a:p>
            <a:pPr marL="457200" indent="-457200">
              <a:lnSpc>
                <a:spcPct val="100000"/>
              </a:lnSpc>
              <a:spcAft>
                <a:spcPts val="600"/>
              </a:spcAft>
              <a:buFont typeface="+mj-lt"/>
              <a:buAutoNum type="arabicPeriod"/>
            </a:pPr>
            <a:endParaRPr lang="en-US" sz="2400" b="1" dirty="0">
              <a:latin typeface="Futura Medium"/>
            </a:endParaRPr>
          </a:p>
          <a:p>
            <a:pPr marL="457200" indent="-457200">
              <a:lnSpc>
                <a:spcPct val="100000"/>
              </a:lnSpc>
              <a:spcAft>
                <a:spcPts val="600"/>
              </a:spcAft>
              <a:buFont typeface="+mj-lt"/>
              <a:buAutoNum type="arabicPeriod"/>
            </a:pPr>
            <a:r>
              <a:rPr lang="en-US" sz="2400" b="1" dirty="0">
                <a:latin typeface="Futura Medium"/>
                <a:cs typeface="Arial"/>
              </a:rPr>
              <a:t>Welcome </a:t>
            </a:r>
            <a:endParaRPr lang="en-US" sz="2400" b="1" dirty="0">
              <a:latin typeface="Futura Medium"/>
              <a:cs typeface="Arial" panose="020B0604020202020204" pitchFamily="34" charset="0"/>
            </a:endParaRPr>
          </a:p>
          <a:p>
            <a:pPr marL="457200" indent="-457200">
              <a:lnSpc>
                <a:spcPct val="100000"/>
              </a:lnSpc>
              <a:spcAft>
                <a:spcPts val="600"/>
              </a:spcAft>
              <a:buFont typeface="+mj-lt"/>
              <a:buAutoNum type="arabicPeriod"/>
            </a:pPr>
            <a:r>
              <a:rPr lang="en-US" sz="2400" b="1" dirty="0">
                <a:latin typeface="Futura Medium"/>
                <a:cs typeface="Arial"/>
              </a:rPr>
              <a:t>Pandemic: Impacts &amp; Response </a:t>
            </a:r>
            <a:endParaRPr lang="en-US" sz="2400" b="1" dirty="0">
              <a:latin typeface="Futura Medium"/>
              <a:cs typeface="Arial" panose="020B0604020202020204" pitchFamily="34" charset="0"/>
            </a:endParaRPr>
          </a:p>
          <a:p>
            <a:pPr lvl="1">
              <a:lnSpc>
                <a:spcPct val="100000"/>
              </a:lnSpc>
              <a:spcAft>
                <a:spcPts val="600"/>
              </a:spcAft>
            </a:pPr>
            <a:r>
              <a:rPr lang="en-US" sz="2000" dirty="0">
                <a:latin typeface="Futura Medium"/>
                <a:cs typeface="Arial"/>
              </a:rPr>
              <a:t>Service</a:t>
            </a:r>
          </a:p>
          <a:p>
            <a:pPr lvl="1">
              <a:lnSpc>
                <a:spcPct val="100000"/>
              </a:lnSpc>
              <a:spcAft>
                <a:spcPts val="600"/>
              </a:spcAft>
            </a:pPr>
            <a:r>
              <a:rPr lang="en-US" sz="2000" dirty="0">
                <a:latin typeface="Futura Medium"/>
                <a:cs typeface="Arial"/>
              </a:rPr>
              <a:t>Financial</a:t>
            </a:r>
          </a:p>
          <a:p>
            <a:pPr marL="457200" indent="-457200">
              <a:buFont typeface="+mj-lt"/>
              <a:buAutoNum type="arabicPeriod"/>
            </a:pPr>
            <a:r>
              <a:rPr lang="en-US" sz="2400" b="1" dirty="0">
                <a:latin typeface="Futura Medium"/>
                <a:cs typeface="Arial"/>
              </a:rPr>
              <a:t>Service Recovery Framework</a:t>
            </a:r>
            <a:endParaRPr lang="en-US" sz="2400" dirty="0">
              <a:latin typeface="Futura Medium"/>
              <a:cs typeface="Arial"/>
            </a:endParaRPr>
          </a:p>
          <a:p>
            <a:pPr marL="457200" indent="-457200">
              <a:buAutoNum type="arabicPeriod" startAt="4"/>
            </a:pPr>
            <a:r>
              <a:rPr lang="en-US" sz="2400" b="1" dirty="0">
                <a:latin typeface="Futura Medium"/>
                <a:cs typeface="Arial"/>
              </a:rPr>
              <a:t>Transbay Service Changes: </a:t>
            </a:r>
            <a:r>
              <a:rPr lang="en-US" sz="2400" dirty="0">
                <a:latin typeface="Futura Medium"/>
                <a:cs typeface="Arial"/>
              </a:rPr>
              <a:t>August 9</a:t>
            </a:r>
          </a:p>
          <a:p>
            <a:pPr marL="457200" indent="-457200">
              <a:buAutoNum type="arabicPeriod" startAt="4"/>
            </a:pPr>
            <a:r>
              <a:rPr lang="en-US" sz="2400" b="1" dirty="0">
                <a:latin typeface="Futura Medium"/>
                <a:cs typeface="Arial"/>
              </a:rPr>
              <a:t>Questions?</a:t>
            </a:r>
            <a:endParaRPr lang="en-US" sz="2400" b="1" dirty="0">
              <a:latin typeface="Futura Medium"/>
              <a:cs typeface="Arial" panose="020B0604020202020204" pitchFamily="34" charset="0"/>
            </a:endParaRPr>
          </a:p>
        </p:txBody>
      </p:sp>
      <p:sp>
        <p:nvSpPr>
          <p:cNvPr id="6" name="Slide Number Placeholder 5">
            <a:extLst>
              <a:ext uri="{FF2B5EF4-FFF2-40B4-BE49-F238E27FC236}">
                <a16:creationId xmlns:a16="http://schemas.microsoft.com/office/drawing/2014/main" id="{140756A7-0DB4-7E43-9771-F31E047DD99F}"/>
              </a:ext>
            </a:extLst>
          </p:cNvPr>
          <p:cNvSpPr>
            <a:spLocks noGrp="1"/>
          </p:cNvSpPr>
          <p:nvPr>
            <p:ph type="sldNum" sz="quarter" idx="12"/>
          </p:nvPr>
        </p:nvSpPr>
        <p:spPr/>
        <p:txBody>
          <a:bodyPr/>
          <a:lstStyle/>
          <a:p>
            <a:fld id="{59BE773F-4FA6-334E-9273-D2C16AE2D6F2}" type="slidenum">
              <a:rPr lang="en-US" smtClean="0"/>
              <a:pPr/>
              <a:t>2</a:t>
            </a:fld>
            <a:endParaRPr lang="en-US"/>
          </a:p>
        </p:txBody>
      </p:sp>
      <p:sp>
        <p:nvSpPr>
          <p:cNvPr id="7" name="Footer Placeholder 6">
            <a:extLst>
              <a:ext uri="{FF2B5EF4-FFF2-40B4-BE49-F238E27FC236}">
                <a16:creationId xmlns:a16="http://schemas.microsoft.com/office/drawing/2014/main" id="{DB404722-F0CC-D44B-8C84-EE8DA82A902A}"/>
              </a:ext>
            </a:extLst>
          </p:cNvPr>
          <p:cNvSpPr>
            <a:spLocks noGrp="1"/>
          </p:cNvSpPr>
          <p:nvPr>
            <p:ph type="ftr" sz="quarter" idx="4294967295"/>
          </p:nvPr>
        </p:nvSpPr>
        <p:spPr/>
        <p:txBody>
          <a:bodyPr/>
          <a:lstStyle/>
          <a:p>
            <a:pPr algn="r"/>
            <a:r>
              <a:rPr lang="en-US">
                <a:solidFill>
                  <a:schemeClr val="tx2"/>
                </a:solidFill>
              </a:rPr>
              <a:t>actransit.org</a:t>
            </a:r>
          </a:p>
        </p:txBody>
      </p:sp>
      <p:pic>
        <p:nvPicPr>
          <p:cNvPr id="8" name="Content Placeholder 3">
            <a:extLst>
              <a:ext uri="{FF2B5EF4-FFF2-40B4-BE49-F238E27FC236}">
                <a16:creationId xmlns:a16="http://schemas.microsoft.com/office/drawing/2014/main" id="{E6C0E6D3-F802-477B-8CEC-59C391EB6FE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8636" r="-1" b="-1"/>
          <a:stretch/>
        </p:blipFill>
        <p:spPr>
          <a:xfrm>
            <a:off x="7332412" y="1344896"/>
            <a:ext cx="3941944" cy="5011454"/>
          </a:xfrm>
          <a:prstGeom prst="rect">
            <a:avLst/>
          </a:prstGeom>
        </p:spPr>
      </p:pic>
    </p:spTree>
    <p:extLst>
      <p:ext uri="{BB962C8B-B14F-4D97-AF65-F5344CB8AC3E}">
        <p14:creationId xmlns:p14="http://schemas.microsoft.com/office/powerpoint/2010/main" val="1820163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8FDA42-5575-4047-8479-15EA73288F38}"/>
              </a:ext>
            </a:extLst>
          </p:cNvPr>
          <p:cNvSpPr>
            <a:spLocks noGrp="1"/>
          </p:cNvSpPr>
          <p:nvPr>
            <p:ph type="title"/>
          </p:nvPr>
        </p:nvSpPr>
        <p:spPr/>
        <p:txBody>
          <a:bodyPr/>
          <a:lstStyle/>
          <a:p>
            <a:r>
              <a:rPr lang="en-US">
                <a:latin typeface="Futura PT Medium" panose="020B0604020202020204" charset="0"/>
                <a:cs typeface="Arial" panose="020B0604020202020204" pitchFamily="34" charset="0"/>
              </a:rPr>
              <a:t>August Service Changes</a:t>
            </a:r>
          </a:p>
        </p:txBody>
      </p:sp>
      <p:sp>
        <p:nvSpPr>
          <p:cNvPr id="8" name="Content Placeholder 2">
            <a:extLst>
              <a:ext uri="{FF2B5EF4-FFF2-40B4-BE49-F238E27FC236}">
                <a16:creationId xmlns:a16="http://schemas.microsoft.com/office/drawing/2014/main" id="{F53A0EB0-C469-4BBF-94D9-8098C860880B}"/>
              </a:ext>
            </a:extLst>
          </p:cNvPr>
          <p:cNvSpPr txBox="1">
            <a:spLocks/>
          </p:cNvSpPr>
          <p:nvPr/>
        </p:nvSpPr>
        <p:spPr>
          <a:xfrm>
            <a:off x="211662" y="1537886"/>
            <a:ext cx="6081728" cy="47785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latin typeface="Futura PT Light" panose="020B0604020202020204" charset="0"/>
                <a:cs typeface="Arial" panose="020B0604020202020204" pitchFamily="34" charset="0"/>
              </a:rPr>
              <a:t>Line NL: </a:t>
            </a:r>
            <a:r>
              <a:rPr lang="en-US" sz="2400">
                <a:latin typeface="Futura PT Light" panose="020B0604020202020204" charset="0"/>
                <a:cs typeface="Arial" panose="020B0604020202020204" pitchFamily="34" charset="0"/>
              </a:rPr>
              <a:t>restored to previous weekday service</a:t>
            </a:r>
          </a:p>
          <a:p>
            <a:r>
              <a:rPr lang="en-US" sz="2400" b="1">
                <a:latin typeface="Futura PT Light" panose="020B0604020202020204" charset="0"/>
                <a:cs typeface="Arial" panose="020B0604020202020204" pitchFamily="34" charset="0"/>
              </a:rPr>
              <a:t>Line O: </a:t>
            </a:r>
            <a:r>
              <a:rPr lang="en-US" sz="2400">
                <a:latin typeface="Futura PT Light" panose="020B0604020202020204" charset="0"/>
                <a:cs typeface="Arial" panose="020B0604020202020204" pitchFamily="34" charset="0"/>
              </a:rPr>
              <a:t>increased to every 30 minutes</a:t>
            </a:r>
          </a:p>
          <a:p>
            <a:r>
              <a:rPr lang="en-US" sz="2400" b="1">
                <a:latin typeface="Futura PT Light" panose="020B0604020202020204" charset="0"/>
                <a:cs typeface="Arial" panose="020B0604020202020204" pitchFamily="34" charset="0"/>
              </a:rPr>
              <a:t>Morning and evening service:</a:t>
            </a:r>
          </a:p>
          <a:p>
            <a:pPr lvl="1"/>
            <a:r>
              <a:rPr lang="en-US">
                <a:latin typeface="Futura PT Light" panose="020B0604020202020204" charset="0"/>
                <a:cs typeface="Arial" panose="020B0604020202020204" pitchFamily="34" charset="0"/>
              </a:rPr>
              <a:t>Line J: 7:07am, 8:07am, 5:20pm, 6:20pm</a:t>
            </a:r>
          </a:p>
          <a:p>
            <a:pPr lvl="1"/>
            <a:r>
              <a:rPr lang="en-US">
                <a:latin typeface="Futura PT Light" panose="020B0604020202020204" charset="0"/>
                <a:cs typeface="Arial" panose="020B0604020202020204" pitchFamily="34" charset="0"/>
              </a:rPr>
              <a:t>Line L: 6:48am, 7:42am, 5:15pm, 6:15pm</a:t>
            </a:r>
          </a:p>
          <a:p>
            <a:pPr lvl="1"/>
            <a:r>
              <a:rPr lang="en-US">
                <a:latin typeface="Futura PT Light" panose="020B0604020202020204" charset="0"/>
                <a:cs typeface="Arial" panose="020B0604020202020204" pitchFamily="34" charset="0"/>
              </a:rPr>
              <a:t>Line LA: 6:37am, 7:34am, 5:25pm, 6:15pm</a:t>
            </a:r>
          </a:p>
          <a:p>
            <a:pPr lvl="1"/>
            <a:r>
              <a:rPr lang="en-US">
                <a:latin typeface="Futura PT Light" panose="020B0604020202020204" charset="0"/>
                <a:cs typeface="Arial" panose="020B0604020202020204" pitchFamily="34" charset="0"/>
              </a:rPr>
              <a:t>Line W: 6:55am, 7:45am, 4:30pm, 5:30pm</a:t>
            </a:r>
          </a:p>
          <a:p>
            <a:endParaRPr lang="en-US" sz="2400">
              <a:latin typeface="Futura PT Light" panose="020B0604020202020204" charset="0"/>
            </a:endParaRPr>
          </a:p>
          <a:p>
            <a:pPr marL="0" indent="0">
              <a:buFont typeface="Arial" panose="020B0604020202020204" pitchFamily="34" charset="0"/>
              <a:buNone/>
            </a:pPr>
            <a:endParaRPr lang="en-US" sz="2400">
              <a:latin typeface="Futura PT Light" panose="020B0604020202020204" charset="0"/>
            </a:endParaRPr>
          </a:p>
          <a:p>
            <a:endParaRPr lang="en-US" sz="2400">
              <a:latin typeface="Futura PT Light" panose="020B0604020202020204" charset="0"/>
            </a:endParaRPr>
          </a:p>
          <a:p>
            <a:endParaRPr lang="en-US" sz="2400">
              <a:latin typeface="Futura PT Light" panose="020B0604020202020204" charset="0"/>
            </a:endParaRPr>
          </a:p>
          <a:p>
            <a:endParaRPr lang="en-US" sz="2400">
              <a:latin typeface="Futura PT Light" panose="020B0604020202020204" charset="0"/>
            </a:endParaRPr>
          </a:p>
        </p:txBody>
      </p:sp>
      <p:sp>
        <p:nvSpPr>
          <p:cNvPr id="10" name="Content Placeholder 5">
            <a:extLst>
              <a:ext uri="{FF2B5EF4-FFF2-40B4-BE49-F238E27FC236}">
                <a16:creationId xmlns:a16="http://schemas.microsoft.com/office/drawing/2014/main" id="{9521D0D9-18EA-455D-89DA-8CEE26B4E00D}"/>
              </a:ext>
            </a:extLst>
          </p:cNvPr>
          <p:cNvSpPr txBox="1">
            <a:spLocks/>
          </p:cNvSpPr>
          <p:nvPr/>
        </p:nvSpPr>
        <p:spPr>
          <a:xfrm>
            <a:off x="6410350" y="1537886"/>
            <a:ext cx="5569988" cy="46475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Futura PT Light" panose="020B0604020202020204" charset="0"/>
                <a:cs typeface="Arial" panose="020B0604020202020204" pitchFamily="34" charset="0"/>
              </a:rPr>
              <a:t>Afternoon service only:</a:t>
            </a:r>
          </a:p>
          <a:p>
            <a:pPr lvl="1"/>
            <a:r>
              <a:rPr lang="en-US" sz="2800">
                <a:latin typeface="Futura PT Light" panose="020B0604020202020204" charset="0"/>
                <a:cs typeface="Arial" panose="020B0604020202020204" pitchFamily="34" charset="0"/>
              </a:rPr>
              <a:t>Line G: 4:40pm, 5:40pm</a:t>
            </a:r>
          </a:p>
          <a:p>
            <a:pPr lvl="1"/>
            <a:r>
              <a:rPr lang="en-US" sz="2800">
                <a:latin typeface="Futura PT Light" panose="020B0604020202020204" charset="0"/>
                <a:cs typeface="Arial" panose="020B0604020202020204" pitchFamily="34" charset="0"/>
              </a:rPr>
              <a:t>Line P: 4:45pm and 5:45pm</a:t>
            </a:r>
          </a:p>
          <a:p>
            <a:pPr lvl="1"/>
            <a:r>
              <a:rPr lang="en-US" sz="2800">
                <a:latin typeface="Futura PT Light" panose="020B0604020202020204" charset="0"/>
                <a:cs typeface="Arial" panose="020B0604020202020204" pitchFamily="34" charset="0"/>
              </a:rPr>
              <a:t>Line NX1: 4:45pm, 5:45pm</a:t>
            </a:r>
          </a:p>
          <a:p>
            <a:pPr lvl="1"/>
            <a:r>
              <a:rPr lang="en-US" sz="2800">
                <a:latin typeface="Futura PT Light" panose="020B0604020202020204" charset="0"/>
                <a:cs typeface="Arial" panose="020B0604020202020204" pitchFamily="34" charset="0"/>
              </a:rPr>
              <a:t>Line NX2: 4:45pm, 5:45pm </a:t>
            </a:r>
          </a:p>
          <a:p>
            <a:pPr lvl="1"/>
            <a:r>
              <a:rPr lang="en-US" sz="2800">
                <a:latin typeface="Futura PT Light" panose="020B0604020202020204" charset="0"/>
                <a:cs typeface="Arial" panose="020B0604020202020204" pitchFamily="34" charset="0"/>
              </a:rPr>
              <a:t>Line V: 4:45pm, 5:45pm</a:t>
            </a:r>
          </a:p>
          <a:p>
            <a:pPr lvl="1"/>
            <a:endParaRPr lang="en-US" sz="2800">
              <a:latin typeface="Futura PT Light" panose="020B0604020202020204" charset="0"/>
              <a:cs typeface="Arial" panose="020B0604020202020204" pitchFamily="34" charset="0"/>
            </a:endParaRPr>
          </a:p>
          <a:p>
            <a:r>
              <a:rPr lang="en-US" b="1">
                <a:latin typeface="Futura PT Light" panose="020B0604020202020204" charset="0"/>
                <a:cs typeface="Arial" panose="020B0604020202020204" pitchFamily="34" charset="0"/>
              </a:rPr>
              <a:t>Morning service only:</a:t>
            </a:r>
          </a:p>
          <a:p>
            <a:pPr lvl="1"/>
            <a:r>
              <a:rPr lang="en-US" sz="2800">
                <a:latin typeface="Futura PT Light" panose="020B0604020202020204" charset="0"/>
                <a:cs typeface="Arial" panose="020B0604020202020204" pitchFamily="34" charset="0"/>
              </a:rPr>
              <a:t>Line </a:t>
            </a:r>
            <a:r>
              <a:rPr lang="en-US" sz="2800" err="1">
                <a:latin typeface="Futura PT Light" panose="020B0604020202020204" charset="0"/>
                <a:cs typeface="Arial" panose="020B0604020202020204" pitchFamily="34" charset="0"/>
              </a:rPr>
              <a:t>NX</a:t>
            </a:r>
            <a:r>
              <a:rPr lang="en-US" sz="2800">
                <a:latin typeface="Futura PT Light" panose="020B0604020202020204" charset="0"/>
                <a:cs typeface="Arial" panose="020B0604020202020204" pitchFamily="34" charset="0"/>
              </a:rPr>
              <a:t>: 7:30am, 7:50am</a:t>
            </a:r>
          </a:p>
          <a:p>
            <a:pPr lvl="1"/>
            <a:endParaRPr lang="en-US" sz="2800">
              <a:latin typeface="Futura PT Light" panose="020B0604020202020204" charset="0"/>
            </a:endParaRPr>
          </a:p>
          <a:p>
            <a:pPr marL="344170" indent="-344170"/>
            <a:endParaRPr lang="en-US">
              <a:latin typeface="Futura PT Light" panose="020B0604020202020204" charset="0"/>
              <a:cs typeface="Arial" panose="020B0604020202020204"/>
            </a:endParaRPr>
          </a:p>
        </p:txBody>
      </p:sp>
    </p:spTree>
    <p:extLst>
      <p:ext uri="{BB962C8B-B14F-4D97-AF65-F5344CB8AC3E}">
        <p14:creationId xmlns:p14="http://schemas.microsoft.com/office/powerpoint/2010/main" val="1759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33B2-64CB-49F5-AA49-DB874583BBB4}"/>
              </a:ext>
            </a:extLst>
          </p:cNvPr>
          <p:cNvSpPr>
            <a:spLocks noGrp="1"/>
          </p:cNvSpPr>
          <p:nvPr>
            <p:ph type="title"/>
          </p:nvPr>
        </p:nvSpPr>
        <p:spPr/>
        <p:txBody>
          <a:bodyPr/>
          <a:lstStyle/>
          <a:p>
            <a:r>
              <a:rPr lang="en-US">
                <a:latin typeface="Futura Medium"/>
                <a:cs typeface="Arial" panose="020B0604020202020204" pitchFamily="34" charset="0"/>
              </a:rPr>
              <a:t>Q &amp; A</a:t>
            </a:r>
            <a:br>
              <a:rPr lang="en-US">
                <a:latin typeface="Futura Medium"/>
                <a:cs typeface="Arial" panose="020B0604020202020204" pitchFamily="34" charset="0"/>
              </a:rPr>
            </a:br>
            <a:br>
              <a:rPr lang="en-US">
                <a:latin typeface="Futura Medium"/>
                <a:cs typeface="Arial" panose="020B0604020202020204" pitchFamily="34" charset="0"/>
              </a:rPr>
            </a:br>
            <a:r>
              <a:rPr lang="en-US">
                <a:latin typeface="Futura Medium"/>
                <a:cs typeface="Arial" panose="020B0604020202020204" pitchFamily="34" charset="0"/>
              </a:rPr>
              <a:t>planning@actransit.org</a:t>
            </a:r>
          </a:p>
        </p:txBody>
      </p:sp>
    </p:spTree>
    <p:extLst>
      <p:ext uri="{BB962C8B-B14F-4D97-AF65-F5344CB8AC3E}">
        <p14:creationId xmlns:p14="http://schemas.microsoft.com/office/powerpoint/2010/main" val="419229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EA4A-4E3D-6B44-8645-8E9E489EB37E}"/>
              </a:ext>
            </a:extLst>
          </p:cNvPr>
          <p:cNvSpPr>
            <a:spLocks noGrp="1"/>
          </p:cNvSpPr>
          <p:nvPr>
            <p:ph type="title"/>
          </p:nvPr>
        </p:nvSpPr>
        <p:spPr>
          <a:xfrm>
            <a:off x="3111690" y="4328874"/>
            <a:ext cx="5964071" cy="893450"/>
          </a:xfrm>
        </p:spPr>
        <p:txBody>
          <a:bodyPr>
            <a:noAutofit/>
          </a:bodyPr>
          <a:lstStyle/>
          <a:p>
            <a:pPr algn="ctr"/>
            <a:r>
              <a:rPr lang="en-US" altLang="en-US" sz="4200">
                <a:latin typeface="Futura Medium"/>
                <a:ea typeface="Osaka" pitchFamily="3" charset="-128"/>
                <a:cs typeface="Arial" panose="020B0604020202020204" pitchFamily="34" charset="0"/>
              </a:rPr>
              <a:t>We’ll get you there!</a:t>
            </a:r>
            <a:endParaRPr lang="en-US" altLang="en-US" sz="4200">
              <a:latin typeface="Futura Medium"/>
              <a:ea typeface="MS PGothic" pitchFamily="34" charset="-128"/>
              <a:cs typeface="Arial" panose="020B0604020202020204" pitchFamily="34" charset="0"/>
            </a:endParaRPr>
          </a:p>
        </p:txBody>
      </p:sp>
      <p:sp>
        <p:nvSpPr>
          <p:cNvPr id="3" name="TextBox 2">
            <a:extLst>
              <a:ext uri="{FF2B5EF4-FFF2-40B4-BE49-F238E27FC236}">
                <a16:creationId xmlns:a16="http://schemas.microsoft.com/office/drawing/2014/main" id="{1D255AE7-882B-CF47-BC72-833152AE56B9}"/>
              </a:ext>
            </a:extLst>
          </p:cNvPr>
          <p:cNvSpPr txBox="1"/>
          <p:nvPr/>
        </p:nvSpPr>
        <p:spPr>
          <a:xfrm>
            <a:off x="1219200" y="1270000"/>
            <a:ext cx="9753600" cy="1649174"/>
          </a:xfrm>
          <a:prstGeom prst="rect">
            <a:avLst/>
          </a:prstGeom>
          <a:noFill/>
        </p:spPr>
        <p:txBody>
          <a:bodyPr wrap="square" rtlCol="0">
            <a:noAutofit/>
          </a:bodyPr>
          <a:lstStyle/>
          <a:p>
            <a:pPr algn="ctr"/>
            <a:r>
              <a:rPr lang="en-US" altLang="en-US" sz="4200">
                <a:solidFill>
                  <a:schemeClr val="bg1"/>
                </a:solidFill>
                <a:latin typeface="Futura Medium"/>
                <a:ea typeface="Osaka" pitchFamily="3" charset="-128"/>
                <a:cs typeface="Arial" panose="020B0604020202020204" pitchFamily="34" charset="0"/>
              </a:rPr>
              <a:t>Connecting our Communities with safe, </a:t>
            </a:r>
            <a:br>
              <a:rPr lang="en-US" altLang="en-US" sz="4200">
                <a:solidFill>
                  <a:schemeClr val="bg1"/>
                </a:solidFill>
                <a:latin typeface="Futura Medium"/>
                <a:ea typeface="Osaka" pitchFamily="3" charset="-128"/>
                <a:cs typeface="Arial" panose="020B0604020202020204" pitchFamily="34" charset="0"/>
              </a:rPr>
            </a:br>
            <a:r>
              <a:rPr lang="en-US" altLang="en-US" sz="4200">
                <a:solidFill>
                  <a:schemeClr val="bg1"/>
                </a:solidFill>
                <a:latin typeface="Futura Medium"/>
                <a:ea typeface="Osaka" pitchFamily="3" charset="-128"/>
                <a:cs typeface="Arial" panose="020B0604020202020204" pitchFamily="34" charset="0"/>
              </a:rPr>
              <a:t>reliable, sustainable service…</a:t>
            </a:r>
            <a:endParaRPr lang="en-US" sz="4200">
              <a:solidFill>
                <a:schemeClr val="bg1"/>
              </a:solidFill>
              <a:latin typeface="Futura Medium"/>
              <a:cs typeface="Arial" panose="020B0604020202020204" pitchFamily="34" charset="0"/>
            </a:endParaRPr>
          </a:p>
        </p:txBody>
      </p:sp>
      <p:pic>
        <p:nvPicPr>
          <p:cNvPr id="5" name="Picture 4">
            <a:extLst>
              <a:ext uri="{FF2B5EF4-FFF2-40B4-BE49-F238E27FC236}">
                <a16:creationId xmlns:a16="http://schemas.microsoft.com/office/drawing/2014/main" id="{7AE9E5C7-3945-A14A-91CD-A41EF3C6BF50}"/>
              </a:ext>
            </a:extLst>
          </p:cNvPr>
          <p:cNvPicPr>
            <a:picLocks noChangeAspect="1"/>
          </p:cNvPicPr>
          <p:nvPr/>
        </p:nvPicPr>
        <p:blipFill>
          <a:blip r:embed="rId3"/>
          <a:stretch>
            <a:fillRect/>
          </a:stretch>
        </p:blipFill>
        <p:spPr>
          <a:xfrm>
            <a:off x="4628190" y="3414474"/>
            <a:ext cx="2935620" cy="893450"/>
          </a:xfrm>
          <a:prstGeom prst="rect">
            <a:avLst/>
          </a:prstGeom>
        </p:spPr>
      </p:pic>
    </p:spTree>
    <p:extLst>
      <p:ext uri="{BB962C8B-B14F-4D97-AF65-F5344CB8AC3E}">
        <p14:creationId xmlns:p14="http://schemas.microsoft.com/office/powerpoint/2010/main" val="204106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85BE-4F98-452F-910A-846FF47052ED}"/>
              </a:ext>
            </a:extLst>
          </p:cNvPr>
          <p:cNvSpPr>
            <a:spLocks noGrp="1"/>
          </p:cNvSpPr>
          <p:nvPr>
            <p:ph type="ctrTitle"/>
          </p:nvPr>
        </p:nvSpPr>
        <p:spPr>
          <a:xfrm>
            <a:off x="2142067" y="2590984"/>
            <a:ext cx="10049933" cy="3608480"/>
          </a:xfrm>
        </p:spPr>
        <p:txBody>
          <a:bodyPr>
            <a:normAutofit/>
          </a:bodyPr>
          <a:lstStyle/>
          <a:p>
            <a:pPr algn="l"/>
            <a:r>
              <a:rPr lang="en-US" sz="6200"/>
              <a:t>Pandemic: </a:t>
            </a:r>
            <a:br>
              <a:rPr lang="en-US" sz="6200"/>
            </a:br>
            <a:r>
              <a:rPr lang="en-US" sz="6200"/>
              <a:t>Impacts and Response</a:t>
            </a:r>
            <a:br>
              <a:rPr lang="en-US" sz="6200"/>
            </a:br>
            <a:r>
              <a:rPr lang="en-US" sz="6200"/>
              <a:t> - </a:t>
            </a:r>
            <a:r>
              <a:rPr lang="en-US" sz="5400"/>
              <a:t>Service</a:t>
            </a:r>
          </a:p>
        </p:txBody>
      </p:sp>
      <p:sp>
        <p:nvSpPr>
          <p:cNvPr id="3" name="Subtitle 2">
            <a:extLst>
              <a:ext uri="{FF2B5EF4-FFF2-40B4-BE49-F238E27FC236}">
                <a16:creationId xmlns:a16="http://schemas.microsoft.com/office/drawing/2014/main" id="{5C1BBAF1-58A9-4235-B8BD-C256F4D2420E}"/>
              </a:ext>
            </a:extLst>
          </p:cNvPr>
          <p:cNvSpPr>
            <a:spLocks noGrp="1"/>
          </p:cNvSpPr>
          <p:nvPr>
            <p:ph type="subTitle" idx="1"/>
          </p:nvPr>
        </p:nvSpPr>
        <p:spPr>
          <a:xfrm>
            <a:off x="2193168" y="1079212"/>
            <a:ext cx="6437630" cy="1335503"/>
          </a:xfrm>
        </p:spPr>
        <p:txBody>
          <a:bodyPr>
            <a:normAutofit/>
          </a:bodyPr>
          <a:lstStyle/>
          <a:p>
            <a:pPr algn="l"/>
            <a:endParaRPr lang="en-US" sz="2800"/>
          </a:p>
        </p:txBody>
      </p:sp>
      <p:sp>
        <p:nvSpPr>
          <p:cNvPr id="4" name="Slide Number Placeholder 3">
            <a:extLst>
              <a:ext uri="{FF2B5EF4-FFF2-40B4-BE49-F238E27FC236}">
                <a16:creationId xmlns:a16="http://schemas.microsoft.com/office/drawing/2014/main" id="{6BD45F84-24A2-4141-B2E0-DB8BF1540798}"/>
              </a:ext>
            </a:extLst>
          </p:cNvPr>
          <p:cNvSpPr>
            <a:spLocks noGrp="1"/>
          </p:cNvSpPr>
          <p:nvPr>
            <p:ph type="sldNum" sz="quarter" idx="4294967295"/>
          </p:nvPr>
        </p:nvSpPr>
        <p:spPr>
          <a:xfrm>
            <a:off x="158407" y="164592"/>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3</a:t>
            </a:fld>
            <a:endParaRPr lang="en-US"/>
          </a:p>
        </p:txBody>
      </p:sp>
    </p:spTree>
    <p:extLst>
      <p:ext uri="{BB962C8B-B14F-4D97-AF65-F5344CB8AC3E}">
        <p14:creationId xmlns:p14="http://schemas.microsoft.com/office/powerpoint/2010/main" val="3027893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3AD5D1-F463-894C-AEE0-3AE850BB7BA1}"/>
              </a:ext>
            </a:extLst>
          </p:cNvPr>
          <p:cNvSpPr>
            <a:spLocks noGrp="1"/>
          </p:cNvSpPr>
          <p:nvPr>
            <p:ph type="title"/>
          </p:nvPr>
        </p:nvSpPr>
        <p:spPr>
          <a:xfrm>
            <a:off x="470647" y="125184"/>
            <a:ext cx="10515600" cy="956469"/>
          </a:xfrm>
        </p:spPr>
        <p:txBody>
          <a:bodyPr>
            <a:normAutofit/>
          </a:bodyPr>
          <a:lstStyle/>
          <a:p>
            <a:r>
              <a:rPr lang="en-US"/>
              <a:t>COVID-19 Pandemic Impacts to AC Transit</a:t>
            </a:r>
          </a:p>
        </p:txBody>
      </p:sp>
      <p:sp>
        <p:nvSpPr>
          <p:cNvPr id="2" name="Slide Number Placeholder 1">
            <a:extLst>
              <a:ext uri="{FF2B5EF4-FFF2-40B4-BE49-F238E27FC236}">
                <a16:creationId xmlns:a16="http://schemas.microsoft.com/office/drawing/2014/main" id="{D80EA233-1A62-C948-AD1E-6B252BEF2458}"/>
              </a:ext>
            </a:extLst>
          </p:cNvPr>
          <p:cNvSpPr>
            <a:spLocks noGrp="1"/>
          </p:cNvSpPr>
          <p:nvPr>
            <p:ph type="sldNum" sz="quarter" idx="12"/>
          </p:nvPr>
        </p:nvSpPr>
        <p:spPr/>
        <p:txBody>
          <a:bodyPr/>
          <a:lstStyle/>
          <a:p>
            <a:fld id="{59BE773F-4FA6-334E-9273-D2C16AE2D6F2}" type="slidenum">
              <a:rPr lang="en-US" smtClean="0"/>
              <a:pPr/>
              <a:t>4</a:t>
            </a:fld>
            <a:endParaRPr lang="en-US"/>
          </a:p>
        </p:txBody>
      </p:sp>
      <p:pic>
        <p:nvPicPr>
          <p:cNvPr id="33" name="Picture 32">
            <a:extLst>
              <a:ext uri="{FF2B5EF4-FFF2-40B4-BE49-F238E27FC236}">
                <a16:creationId xmlns:a16="http://schemas.microsoft.com/office/drawing/2014/main" id="{5C6C9AE3-EB1E-4DA6-878E-62AFF81CE5C8}"/>
              </a:ext>
            </a:extLst>
          </p:cNvPr>
          <p:cNvPicPr>
            <a:picLocks noChangeAspect="1"/>
          </p:cNvPicPr>
          <p:nvPr/>
        </p:nvPicPr>
        <p:blipFill>
          <a:blip r:embed="rId3"/>
          <a:stretch>
            <a:fillRect/>
          </a:stretch>
        </p:blipFill>
        <p:spPr>
          <a:xfrm>
            <a:off x="10464566" y="6414982"/>
            <a:ext cx="1167746" cy="315912"/>
          </a:xfrm>
          <a:prstGeom prst="rect">
            <a:avLst/>
          </a:prstGeom>
        </p:spPr>
      </p:pic>
      <p:pic>
        <p:nvPicPr>
          <p:cNvPr id="5" name="Picture 4" descr="A group of people standing in front of a building&#10;&#10;Description automatically generated">
            <a:extLst>
              <a:ext uri="{FF2B5EF4-FFF2-40B4-BE49-F238E27FC236}">
                <a16:creationId xmlns:a16="http://schemas.microsoft.com/office/drawing/2014/main" id="{861716D8-FC7F-4A70-921E-550E5C3388D9}"/>
              </a:ext>
            </a:extLst>
          </p:cNvPr>
          <p:cNvPicPr>
            <a:picLocks noChangeAspect="1"/>
          </p:cNvPicPr>
          <p:nvPr/>
        </p:nvPicPr>
        <p:blipFill>
          <a:blip r:embed="rId4"/>
          <a:stretch>
            <a:fillRect/>
          </a:stretch>
        </p:blipFill>
        <p:spPr>
          <a:xfrm>
            <a:off x="0" y="3362453"/>
            <a:ext cx="1618594" cy="3514795"/>
          </a:xfrm>
          <a:prstGeom prst="rect">
            <a:avLst/>
          </a:prstGeom>
        </p:spPr>
      </p:pic>
      <p:pic>
        <p:nvPicPr>
          <p:cNvPr id="7" name="Picture 6" descr="A picture containing indoor, person, car, man&#10;&#10;Description automatically generated">
            <a:extLst>
              <a:ext uri="{FF2B5EF4-FFF2-40B4-BE49-F238E27FC236}">
                <a16:creationId xmlns:a16="http://schemas.microsoft.com/office/drawing/2014/main" id="{5E956788-1392-402C-9FE5-86C4BE97AE51}"/>
              </a:ext>
            </a:extLst>
          </p:cNvPr>
          <p:cNvPicPr>
            <a:picLocks noChangeAspect="1"/>
          </p:cNvPicPr>
          <p:nvPr/>
        </p:nvPicPr>
        <p:blipFill>
          <a:blip r:embed="rId5"/>
          <a:stretch>
            <a:fillRect/>
          </a:stretch>
        </p:blipFill>
        <p:spPr>
          <a:xfrm>
            <a:off x="0" y="1146969"/>
            <a:ext cx="1618596" cy="2282032"/>
          </a:xfrm>
          <a:prstGeom prst="rect">
            <a:avLst/>
          </a:prstGeom>
        </p:spPr>
      </p:pic>
      <p:pic>
        <p:nvPicPr>
          <p:cNvPr id="9" name="Picture 8" descr="A person standing in a room&#10;&#10;Description automatically generated">
            <a:extLst>
              <a:ext uri="{FF2B5EF4-FFF2-40B4-BE49-F238E27FC236}">
                <a16:creationId xmlns:a16="http://schemas.microsoft.com/office/drawing/2014/main" id="{7E046E08-D4AA-4AFF-A287-9B5A53A5BFCE}"/>
              </a:ext>
            </a:extLst>
          </p:cNvPr>
          <p:cNvPicPr>
            <a:picLocks noChangeAspect="1"/>
          </p:cNvPicPr>
          <p:nvPr/>
        </p:nvPicPr>
        <p:blipFill>
          <a:blip r:embed="rId6"/>
          <a:stretch>
            <a:fillRect/>
          </a:stretch>
        </p:blipFill>
        <p:spPr>
          <a:xfrm>
            <a:off x="10573405" y="3348937"/>
            <a:ext cx="1618596" cy="3518688"/>
          </a:xfrm>
          <a:prstGeom prst="rect">
            <a:avLst/>
          </a:prstGeom>
        </p:spPr>
      </p:pic>
      <p:pic>
        <p:nvPicPr>
          <p:cNvPr id="11" name="Picture 10" descr="A picture containing person, building, man, holding&#10;&#10;Description automatically generated">
            <a:extLst>
              <a:ext uri="{FF2B5EF4-FFF2-40B4-BE49-F238E27FC236}">
                <a16:creationId xmlns:a16="http://schemas.microsoft.com/office/drawing/2014/main" id="{15A82BCD-10C9-4191-8478-99A2C3A852CC}"/>
              </a:ext>
            </a:extLst>
          </p:cNvPr>
          <p:cNvPicPr>
            <a:picLocks noChangeAspect="1"/>
          </p:cNvPicPr>
          <p:nvPr/>
        </p:nvPicPr>
        <p:blipFill>
          <a:blip r:embed="rId7"/>
          <a:stretch>
            <a:fillRect/>
          </a:stretch>
        </p:blipFill>
        <p:spPr>
          <a:xfrm>
            <a:off x="10573404" y="1127562"/>
            <a:ext cx="1618596" cy="2343200"/>
          </a:xfrm>
          <a:prstGeom prst="rect">
            <a:avLst/>
          </a:prstGeom>
        </p:spPr>
      </p:pic>
      <p:sp>
        <p:nvSpPr>
          <p:cNvPr id="12" name="TextBox 11">
            <a:extLst>
              <a:ext uri="{FF2B5EF4-FFF2-40B4-BE49-F238E27FC236}">
                <a16:creationId xmlns:a16="http://schemas.microsoft.com/office/drawing/2014/main" id="{4FCDE768-CFB3-4405-835D-17A0EC520B82}"/>
              </a:ext>
            </a:extLst>
          </p:cNvPr>
          <p:cNvSpPr txBox="1"/>
          <p:nvPr/>
        </p:nvSpPr>
        <p:spPr>
          <a:xfrm>
            <a:off x="1994053" y="1531345"/>
            <a:ext cx="8042313" cy="4401205"/>
          </a:xfrm>
          <a:prstGeom prst="rect">
            <a:avLst/>
          </a:prstGeom>
          <a:noFill/>
        </p:spPr>
        <p:txBody>
          <a:bodyPr wrap="square" rtlCol="0" anchor="t">
            <a:spAutoFit/>
          </a:bodyPr>
          <a:lstStyle/>
          <a:p>
            <a:pPr marL="742950" lvl="1" indent="-285750">
              <a:buFont typeface="Arial" panose="020B0604020202020204" pitchFamily="34" charset="0"/>
              <a:buChar char="•"/>
            </a:pPr>
            <a:r>
              <a:rPr lang="en-US" sz="2800">
                <a:latin typeface="Futura PT Light"/>
              </a:rPr>
              <a:t>Steady decline in ridership since March 8</a:t>
            </a:r>
            <a:r>
              <a:rPr lang="en-US" sz="2800" baseline="30000">
                <a:latin typeface="Futura PT Light"/>
              </a:rPr>
              <a:t>th</a:t>
            </a:r>
            <a:r>
              <a:rPr lang="en-US" sz="2800">
                <a:latin typeface="Futura PT Light"/>
              </a:rPr>
              <a:t>.  Currently at 34% of pre-COVID ridership</a:t>
            </a:r>
          </a:p>
          <a:p>
            <a:pPr marL="742950" lvl="1" indent="-285750">
              <a:buFont typeface="Arial" panose="020B0604020202020204" pitchFamily="34" charset="0"/>
              <a:buChar char="•"/>
            </a:pPr>
            <a:r>
              <a:rPr lang="en-US" sz="2800">
                <a:latin typeface="Futura PT Light" panose="020B0604020202020204" charset="0"/>
              </a:rPr>
              <a:t>Estimated loss of $5M a month of farebox revenue</a:t>
            </a:r>
          </a:p>
          <a:p>
            <a:pPr marL="742950" lvl="1" indent="-285750">
              <a:buFont typeface="Arial" panose="020B0604020202020204" pitchFamily="34" charset="0"/>
              <a:buChar char="•"/>
            </a:pPr>
            <a:r>
              <a:rPr lang="en-US" sz="2800">
                <a:latin typeface="Futura PT Light"/>
              </a:rPr>
              <a:t>Significant loss of sales tax revenue, with projected sustained reduction in sales tax </a:t>
            </a:r>
          </a:p>
          <a:p>
            <a:pPr marL="742950" lvl="1" indent="-285750">
              <a:buFont typeface="Arial" panose="020B0604020202020204" pitchFamily="34" charset="0"/>
              <a:buChar char="•"/>
            </a:pPr>
            <a:r>
              <a:rPr lang="en-US" sz="2800">
                <a:latin typeface="Futura PT Light"/>
              </a:rPr>
              <a:t>Temporary suspended our FLEX service and supplementary (school) service and peak-hour Transbay service</a:t>
            </a:r>
          </a:p>
        </p:txBody>
      </p:sp>
    </p:spTree>
    <p:extLst>
      <p:ext uri="{BB962C8B-B14F-4D97-AF65-F5344CB8AC3E}">
        <p14:creationId xmlns:p14="http://schemas.microsoft.com/office/powerpoint/2010/main" val="2989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2C04-CB6A-4AB4-8A99-FFC92EF0C4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7562BB-0441-4DF1-BEEE-E8E55E9385A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4A79755-705A-4132-9ADF-2497EAD950B9}"/>
              </a:ext>
            </a:extLst>
          </p:cNvPr>
          <p:cNvSpPr>
            <a:spLocks noGrp="1"/>
          </p:cNvSpPr>
          <p:nvPr>
            <p:ph type="sldNum" sz="quarter" idx="12"/>
          </p:nvPr>
        </p:nvSpPr>
        <p:spPr/>
        <p:txBody>
          <a:bodyPr/>
          <a:lstStyle/>
          <a:p>
            <a:fld id="{59BE773F-4FA6-334E-9273-D2C16AE2D6F2}" type="slidenum">
              <a:rPr lang="en-US" smtClean="0"/>
              <a:pPr/>
              <a:t>5</a:t>
            </a:fld>
            <a:endParaRPr lang="en-US"/>
          </a:p>
        </p:txBody>
      </p:sp>
      <p:sp>
        <p:nvSpPr>
          <p:cNvPr id="5" name="Footer Placeholder 4">
            <a:extLst>
              <a:ext uri="{FF2B5EF4-FFF2-40B4-BE49-F238E27FC236}">
                <a16:creationId xmlns:a16="http://schemas.microsoft.com/office/drawing/2014/main" id="{DC1C547F-40A8-4148-93D4-08D470E3D9F7}"/>
              </a:ext>
            </a:extLst>
          </p:cNvPr>
          <p:cNvSpPr>
            <a:spLocks noGrp="1"/>
          </p:cNvSpPr>
          <p:nvPr>
            <p:ph type="ftr" sz="quarter" idx="4294967295"/>
          </p:nvPr>
        </p:nvSpPr>
        <p:spPr>
          <a:xfrm>
            <a:off x="9228604" y="6490643"/>
            <a:ext cx="1133474" cy="250347"/>
          </a:xfrm>
        </p:spPr>
        <p:txBody>
          <a:bodyPr/>
          <a:lstStyle/>
          <a:p>
            <a:pPr algn="r"/>
            <a:r>
              <a:rPr lang="en-US">
                <a:solidFill>
                  <a:schemeClr val="tx2"/>
                </a:solidFill>
              </a:rPr>
              <a:t>actransit.org</a:t>
            </a:r>
          </a:p>
        </p:txBody>
      </p:sp>
      <p:graphicFrame>
        <p:nvGraphicFramePr>
          <p:cNvPr id="6" name="Object 5">
            <a:hlinkClick r:id="" action="ppaction://ole?verb=0"/>
            <a:extLst>
              <a:ext uri="{FF2B5EF4-FFF2-40B4-BE49-F238E27FC236}">
                <a16:creationId xmlns:a16="http://schemas.microsoft.com/office/drawing/2014/main" id="{7C910DF7-E77E-4954-9974-615CEDD76351}"/>
              </a:ext>
            </a:extLst>
          </p:cNvPr>
          <p:cNvGraphicFramePr>
            <a:graphicFrameLocks noChangeAspect="1"/>
          </p:cNvGraphicFramePr>
          <p:nvPr>
            <p:extLst>
              <p:ext uri="{D42A27DB-BD31-4B8C-83A1-F6EECF244321}">
                <p14:modId xmlns:p14="http://schemas.microsoft.com/office/powerpoint/2010/main" val="1512066872"/>
              </p:ext>
            </p:extLst>
          </p:nvPr>
        </p:nvGraphicFramePr>
        <p:xfrm>
          <a:off x="0" y="117010"/>
          <a:ext cx="12317507" cy="6928597"/>
        </p:xfrm>
        <a:graphic>
          <a:graphicData uri="http://schemas.openxmlformats.org/presentationml/2006/ole">
            <mc:AlternateContent xmlns:mc="http://schemas.openxmlformats.org/markup-compatibility/2006">
              <mc:Choice xmlns:v="urn:schemas-microsoft-com:vml" Requires="v">
                <p:oleObj spid="_x0000_s49156" name="Presentation" r:id="rId3" imgW="6350040" imgH="3571920" progId="PowerPoint.Show.12">
                  <p:embed/>
                </p:oleObj>
              </mc:Choice>
              <mc:Fallback>
                <p:oleObj name="Presentation" r:id="rId3" imgW="6350040" imgH="3571920" progId="PowerPoint.Show.12">
                  <p:embed/>
                  <p:pic>
                    <p:nvPicPr>
                      <p:cNvPr id="6" name="Object 5">
                        <a:hlinkClick r:id="" action="ppaction://ole?verb=0"/>
                        <a:extLst>
                          <a:ext uri="{FF2B5EF4-FFF2-40B4-BE49-F238E27FC236}">
                            <a16:creationId xmlns:a16="http://schemas.microsoft.com/office/drawing/2014/main" id="{7C910DF7-E77E-4954-9974-615CEDD76351}"/>
                          </a:ext>
                        </a:extLst>
                      </p:cNvPr>
                      <p:cNvPicPr/>
                      <p:nvPr/>
                    </p:nvPicPr>
                    <p:blipFill>
                      <a:blip r:embed="rId4"/>
                      <a:stretch>
                        <a:fillRect/>
                      </a:stretch>
                    </p:blipFill>
                    <p:spPr>
                      <a:xfrm>
                        <a:off x="0" y="117010"/>
                        <a:ext cx="12317507" cy="6928597"/>
                      </a:xfrm>
                      <a:prstGeom prst="rect">
                        <a:avLst/>
                      </a:prstGeom>
                    </p:spPr>
                  </p:pic>
                </p:oleObj>
              </mc:Fallback>
            </mc:AlternateContent>
          </a:graphicData>
        </a:graphic>
      </p:graphicFrame>
    </p:spTree>
    <p:extLst>
      <p:ext uri="{BB962C8B-B14F-4D97-AF65-F5344CB8AC3E}">
        <p14:creationId xmlns:p14="http://schemas.microsoft.com/office/powerpoint/2010/main" val="2176389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4625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F5CA58-8B23-4097-A342-37BCA816A3D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COVID-19 Pandemic  Service Focus</a:t>
            </a:r>
          </a:p>
        </p:txBody>
      </p:sp>
      <p:pic>
        <p:nvPicPr>
          <p:cNvPr id="1026" name="Picture 2" descr="Image">
            <a:extLst>
              <a:ext uri="{FF2B5EF4-FFF2-40B4-BE49-F238E27FC236}">
                <a16:creationId xmlns:a16="http://schemas.microsoft.com/office/drawing/2014/main" id="{3EFE3BDA-4DFE-4806-B002-816D4C8F0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78"/>
          <a:stretch/>
        </p:blipFill>
        <p:spPr bwMode="auto">
          <a:xfrm>
            <a:off x="321732" y="465718"/>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A1B743-7374-4752-B2D9-423173F7EBBF}"/>
              </a:ext>
            </a:extLst>
          </p:cNvPr>
          <p:cNvSpPr>
            <a:spLocks noGrp="1"/>
          </p:cNvSpPr>
          <p:nvPr>
            <p:ph type="ftr" sz="quarter" idx="4294967295"/>
          </p:nvPr>
        </p:nvSpPr>
        <p:spPr>
          <a:xfrm>
            <a:off x="523875" y="6535738"/>
            <a:ext cx="6594475" cy="273050"/>
          </a:xfrm>
        </p:spPr>
        <p:txBody>
          <a:bodyPr>
            <a:normAutofit/>
          </a:bodyPr>
          <a:lstStyle/>
          <a:p>
            <a:pPr algn="r">
              <a:spcAft>
                <a:spcPts val="600"/>
              </a:spcAft>
            </a:pPr>
            <a:r>
              <a:rPr lang="en-US" sz="1050">
                <a:solidFill>
                  <a:schemeClr val="tx1">
                    <a:lumMod val="50000"/>
                    <a:lumOff val="50000"/>
                  </a:schemeClr>
                </a:solidFill>
              </a:rPr>
              <a:t>actransit.org</a:t>
            </a:r>
          </a:p>
        </p:txBody>
      </p:sp>
      <p:sp>
        <p:nvSpPr>
          <p:cNvPr id="1032"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00E41B-4E14-486E-8D82-BA70CB8C7B2F}"/>
              </a:ext>
            </a:extLst>
          </p:cNvPr>
          <p:cNvSpPr>
            <a:spLocks noGrp="1"/>
          </p:cNvSpPr>
          <p:nvPr>
            <p:ph idx="1"/>
          </p:nvPr>
        </p:nvSpPr>
        <p:spPr>
          <a:xfrm>
            <a:off x="7783287" y="740230"/>
            <a:ext cx="3995056" cy="5521716"/>
          </a:xfrm>
        </p:spPr>
        <p:txBody>
          <a:bodyPr anchor="ctr">
            <a:normAutofit/>
          </a:bodyPr>
          <a:lstStyle/>
          <a:p>
            <a:r>
              <a:rPr lang="en-US" sz="2000">
                <a:solidFill>
                  <a:srgbClr val="FFFFFF"/>
                </a:solidFill>
              </a:rPr>
              <a:t>Shelter in Place orders affected ridership on all routes, although not evenly – Initial 74% drop in ridership but a 96% drop in Transbay ridership</a:t>
            </a:r>
          </a:p>
          <a:p>
            <a:r>
              <a:rPr lang="en-US" sz="2000">
                <a:solidFill>
                  <a:srgbClr val="FFFFFF"/>
                </a:solidFill>
              </a:rPr>
              <a:t>Implemented modified service schedules similar to Sunday service.</a:t>
            </a:r>
          </a:p>
          <a:p>
            <a:r>
              <a:rPr lang="en-US" sz="2000" b="1" u="sng">
                <a:solidFill>
                  <a:srgbClr val="FFFFFF"/>
                </a:solidFill>
              </a:rPr>
              <a:t>Focused on serving local riders who need to make essential trips and are transit dependent</a:t>
            </a:r>
          </a:p>
          <a:p>
            <a:r>
              <a:rPr lang="en-US" sz="2000">
                <a:solidFill>
                  <a:srgbClr val="FFFFFF"/>
                </a:solidFill>
              </a:rPr>
              <a:t>Maintained trunk route frequency, All-Nighter service, most Early Bird Express routes, and service through disadvantaged communities</a:t>
            </a:r>
          </a:p>
          <a:p>
            <a:pPr lvl="1"/>
            <a:endParaRPr lang="en-US" sz="1600">
              <a:solidFill>
                <a:srgbClr val="FFFFFF"/>
              </a:solidFill>
            </a:endParaRPr>
          </a:p>
          <a:p>
            <a:pPr lvl="1"/>
            <a:endParaRPr lang="en-US" sz="1600">
              <a:solidFill>
                <a:srgbClr val="FFFFFF"/>
              </a:solidFill>
            </a:endParaRPr>
          </a:p>
        </p:txBody>
      </p:sp>
    </p:spTree>
    <p:extLst>
      <p:ext uri="{BB962C8B-B14F-4D97-AF65-F5344CB8AC3E}">
        <p14:creationId xmlns:p14="http://schemas.microsoft.com/office/powerpoint/2010/main" val="128447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83C4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BC8444-AC87-45E5-8409-02175794C9D7}"/>
              </a:ext>
            </a:extLst>
          </p:cNvPr>
          <p:cNvSpPr>
            <a:spLocks noGrp="1"/>
          </p:cNvSpPr>
          <p:nvPr>
            <p:ph type="title"/>
          </p:nvPr>
        </p:nvSpPr>
        <p:spPr>
          <a:xfrm>
            <a:off x="524256" y="491260"/>
            <a:ext cx="6594189" cy="1625210"/>
          </a:xfrm>
        </p:spPr>
        <p:txBody>
          <a:bodyPr>
            <a:normAutofit/>
          </a:bodyPr>
          <a:lstStyle/>
          <a:p>
            <a:r>
              <a:rPr lang="en-US">
                <a:solidFill>
                  <a:srgbClr val="FFFFFF"/>
                </a:solidFill>
              </a:rPr>
              <a:t>AC Transit COVID-19 Pandemic Response</a:t>
            </a:r>
          </a:p>
        </p:txBody>
      </p:sp>
      <p:pic>
        <p:nvPicPr>
          <p:cNvPr id="2050" name="Picture 2" descr="Image">
            <a:extLst>
              <a:ext uri="{FF2B5EF4-FFF2-40B4-BE49-F238E27FC236}">
                <a16:creationId xmlns:a16="http://schemas.microsoft.com/office/drawing/2014/main" id="{8C7ECEE5-D7D4-4BDB-9E92-2085DC4EE7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32" r="1" b="266"/>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A36E183-6065-49C6-987F-A7A02951AE39}"/>
              </a:ext>
            </a:extLst>
          </p:cNvPr>
          <p:cNvSpPr>
            <a:spLocks noGrp="1"/>
          </p:cNvSpPr>
          <p:nvPr>
            <p:ph type="ftr" sz="quarter" idx="4294967295"/>
          </p:nvPr>
        </p:nvSpPr>
        <p:spPr>
          <a:xfrm>
            <a:off x="524256" y="6535157"/>
            <a:ext cx="6594189" cy="274320"/>
          </a:xfrm>
        </p:spPr>
        <p:txBody>
          <a:bodyPr>
            <a:normAutofit/>
          </a:bodyPr>
          <a:lstStyle/>
          <a:p>
            <a:pPr algn="l">
              <a:spcAft>
                <a:spcPts val="600"/>
              </a:spcAft>
            </a:pPr>
            <a:r>
              <a:rPr lang="en-US" sz="1050">
                <a:solidFill>
                  <a:schemeClr val="tx1">
                    <a:lumMod val="50000"/>
                    <a:lumOff val="50000"/>
                  </a:schemeClr>
                </a:solidFill>
              </a:rPr>
              <a:t>actransit.org</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65A30C-4377-48BC-BCF3-8C215D1D0F86}"/>
              </a:ext>
            </a:extLst>
          </p:cNvPr>
          <p:cNvSpPr>
            <a:spLocks noGrp="1"/>
          </p:cNvSpPr>
          <p:nvPr>
            <p:ph idx="1"/>
          </p:nvPr>
        </p:nvSpPr>
        <p:spPr>
          <a:xfrm>
            <a:off x="7704083" y="491260"/>
            <a:ext cx="3963661" cy="5941071"/>
          </a:xfrm>
        </p:spPr>
        <p:txBody>
          <a:bodyPr vert="horz" lIns="91440" tIns="45720" rIns="91440" bIns="45720" rtlCol="0" anchor="ctr">
            <a:normAutofit/>
          </a:bodyPr>
          <a:lstStyle/>
          <a:p>
            <a:endParaRPr lang="en-US" sz="1500" b="0" i="0">
              <a:solidFill>
                <a:srgbClr val="FFFFFF"/>
              </a:solidFill>
              <a:effectLst/>
              <a:latin typeface="Futura PT Light" panose="020B0604020202020204" charset="0"/>
            </a:endParaRPr>
          </a:p>
          <a:p>
            <a:endParaRPr lang="en-US" sz="1500">
              <a:solidFill>
                <a:srgbClr val="FFFFFF"/>
              </a:solidFill>
              <a:latin typeface="Futura PT Light" panose="020B0604020202020204" charset="0"/>
            </a:endParaRPr>
          </a:p>
          <a:p>
            <a:r>
              <a:rPr lang="en-US" sz="1600" b="0" i="0">
                <a:solidFill>
                  <a:srgbClr val="FFFFFF"/>
                </a:solidFill>
                <a:effectLst/>
                <a:latin typeface="Futura PT Light" panose="020B0604020202020204" charset="0"/>
              </a:rPr>
              <a:t>Enhanced all sanitizing procedures:</a:t>
            </a:r>
          </a:p>
          <a:p>
            <a:pPr lvl="1"/>
            <a:r>
              <a:rPr lang="en-US" sz="1600" b="0" i="0">
                <a:solidFill>
                  <a:srgbClr val="FFFFFF"/>
                </a:solidFill>
                <a:effectLst/>
                <a:latin typeface="Futura PT Light"/>
              </a:rPr>
              <a:t>Sanitizing all coaches at the close of daily service – including driver compartments, fare boxes, Clipper card readers, handrails, stanchions, seats, and other onboard hard surfaces</a:t>
            </a:r>
          </a:p>
          <a:p>
            <a:pPr lvl="1"/>
            <a:r>
              <a:rPr lang="en-US" sz="1600" b="0" i="0">
                <a:solidFill>
                  <a:srgbClr val="FFFFFF"/>
                </a:solidFill>
                <a:effectLst/>
                <a:latin typeface="Futura PT Light"/>
              </a:rPr>
              <a:t>Daily fogging</a:t>
            </a:r>
            <a:r>
              <a:rPr lang="en-US" sz="1600">
                <a:solidFill>
                  <a:srgbClr val="FFFFFF"/>
                </a:solidFill>
                <a:latin typeface="Futura PT Light"/>
              </a:rPr>
              <a:t> to disinfect vehicles</a:t>
            </a:r>
            <a:endParaRPr lang="en-US" sz="1600" b="0" i="0">
              <a:solidFill>
                <a:srgbClr val="FFFFFF"/>
              </a:solidFill>
              <a:effectLst/>
              <a:latin typeface="Futura PT Light"/>
            </a:endParaRPr>
          </a:p>
          <a:p>
            <a:pPr lvl="1"/>
            <a:r>
              <a:rPr lang="en-US" sz="1600" b="0" i="0">
                <a:solidFill>
                  <a:srgbClr val="FFFFFF"/>
                </a:solidFill>
                <a:effectLst/>
                <a:latin typeface="Futura PT Light"/>
              </a:rPr>
              <a:t>Daily sanitization of AC Transit facilities Supply Personal Protective Equipment (PPE), for use of personnel, including gloves and masks.</a:t>
            </a:r>
            <a:endParaRPr lang="en-US" sz="1600">
              <a:solidFill>
                <a:srgbClr val="FFFFFF"/>
              </a:solidFill>
              <a:latin typeface="Futura PT Light"/>
            </a:endParaRPr>
          </a:p>
          <a:p>
            <a:pPr lvl="1"/>
            <a:r>
              <a:rPr lang="en-US" sz="1600" b="0" i="0">
                <a:solidFill>
                  <a:srgbClr val="FFFFFF"/>
                </a:solidFill>
                <a:effectLst/>
                <a:latin typeface="Futura PT Light"/>
              </a:rPr>
              <a:t>Supply hand sanitizer dispensers and individual use bottles at all AC Transit facilities</a:t>
            </a:r>
          </a:p>
          <a:p>
            <a:r>
              <a:rPr lang="en-US" sz="1600" b="0" i="0">
                <a:solidFill>
                  <a:srgbClr val="FFFFFF"/>
                </a:solidFill>
                <a:effectLst/>
                <a:latin typeface="Futura PT Light"/>
              </a:rPr>
              <a:t>Employee Education and Awareness outreach</a:t>
            </a:r>
          </a:p>
          <a:p>
            <a:r>
              <a:rPr lang="en-US" sz="1600">
                <a:solidFill>
                  <a:srgbClr val="FFFFFF"/>
                </a:solidFill>
                <a:latin typeface="Futura PT Light"/>
              </a:rPr>
              <a:t>AC Transit has spent approximately $2.5 million for disinfection equipment, increased bandwidth and teleconferencing services</a:t>
            </a:r>
            <a:endParaRPr lang="en-US" sz="1600" b="0" i="0">
              <a:solidFill>
                <a:srgbClr val="FFFFFF"/>
              </a:solidFill>
              <a:effectLst/>
              <a:latin typeface="Futura PT Light" panose="020B0604020202020204" charset="0"/>
            </a:endParaRPr>
          </a:p>
          <a:p>
            <a:endParaRPr lang="en-US" sz="1100" b="0" i="0">
              <a:solidFill>
                <a:srgbClr val="FFFFFF"/>
              </a:solidFill>
              <a:effectLst/>
              <a:latin typeface="Futura PT Light" panose="020B0604020202020204" charset="0"/>
            </a:endParaRPr>
          </a:p>
          <a:p>
            <a:pPr marL="0" indent="0">
              <a:buNone/>
            </a:pPr>
            <a:endParaRPr lang="en-US" sz="1100">
              <a:solidFill>
                <a:srgbClr val="FFFFFF"/>
              </a:solidFill>
              <a:latin typeface="Futura PT Light" panose="020B0604020202020204" charset="0"/>
            </a:endParaRPr>
          </a:p>
          <a:p>
            <a:pPr marL="0" indent="0">
              <a:buNone/>
            </a:pPr>
            <a:endParaRPr lang="en-US" sz="1100">
              <a:solidFill>
                <a:srgbClr val="FFFFFF"/>
              </a:solidFill>
              <a:latin typeface="Futura PT Light" panose="020B0604020202020204" charset="0"/>
            </a:endParaRPr>
          </a:p>
        </p:txBody>
      </p:sp>
    </p:spTree>
    <p:extLst>
      <p:ext uri="{BB962C8B-B14F-4D97-AF65-F5344CB8AC3E}">
        <p14:creationId xmlns:p14="http://schemas.microsoft.com/office/powerpoint/2010/main" val="249442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5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125E8B-5921-4757-A467-AEB773BBB9C6}"/>
              </a:ext>
            </a:extLst>
          </p:cNvPr>
          <p:cNvSpPr>
            <a:spLocks noGrp="1"/>
          </p:cNvSpPr>
          <p:nvPr>
            <p:ph type="title"/>
          </p:nvPr>
        </p:nvSpPr>
        <p:spPr>
          <a:xfrm>
            <a:off x="524256" y="491260"/>
            <a:ext cx="6594189" cy="1625210"/>
          </a:xfrm>
        </p:spPr>
        <p:txBody>
          <a:bodyPr>
            <a:normAutofit/>
          </a:bodyPr>
          <a:lstStyle/>
          <a:p>
            <a:r>
              <a:rPr lang="en-US">
                <a:solidFill>
                  <a:srgbClr val="FFFFFF"/>
                </a:solidFill>
              </a:rPr>
              <a:t>AC Transit COVID-19 Pandemic Response</a:t>
            </a:r>
          </a:p>
        </p:txBody>
      </p:sp>
      <p:pic>
        <p:nvPicPr>
          <p:cNvPr id="9" name="Picture 8" descr="A picture containing building, bus, car, sitting&#10;&#10;Description automatically generated">
            <a:extLst>
              <a:ext uri="{FF2B5EF4-FFF2-40B4-BE49-F238E27FC236}">
                <a16:creationId xmlns:a16="http://schemas.microsoft.com/office/drawing/2014/main" id="{22C98C7E-628C-4BD5-86B5-32D08F76DE03}"/>
              </a:ext>
            </a:extLst>
          </p:cNvPr>
          <p:cNvPicPr>
            <a:picLocks noChangeAspect="1"/>
          </p:cNvPicPr>
          <p:nvPr/>
        </p:nvPicPr>
        <p:blipFill rotWithShape="1">
          <a:blip r:embed="rId2"/>
          <a:srcRect t="7947" b="3166"/>
          <a:stretch/>
        </p:blipFill>
        <p:spPr>
          <a:xfrm>
            <a:off x="327546" y="2454903"/>
            <a:ext cx="3442801" cy="4080254"/>
          </a:xfrm>
          <a:prstGeom prst="rect">
            <a:avLst/>
          </a:prstGeom>
        </p:spPr>
      </p:pic>
      <p:sp>
        <p:nvSpPr>
          <p:cNvPr id="5" name="Footer Placeholder 4">
            <a:extLst>
              <a:ext uri="{FF2B5EF4-FFF2-40B4-BE49-F238E27FC236}">
                <a16:creationId xmlns:a16="http://schemas.microsoft.com/office/drawing/2014/main" id="{C1E4441F-C951-4E9B-8945-0A06324DC6DD}"/>
              </a:ext>
            </a:extLst>
          </p:cNvPr>
          <p:cNvSpPr>
            <a:spLocks noGrp="1"/>
          </p:cNvSpPr>
          <p:nvPr>
            <p:ph type="ftr" sz="quarter" idx="4294967295"/>
          </p:nvPr>
        </p:nvSpPr>
        <p:spPr>
          <a:xfrm>
            <a:off x="524256" y="6535157"/>
            <a:ext cx="6594189" cy="274320"/>
          </a:xfrm>
        </p:spPr>
        <p:txBody>
          <a:bodyPr>
            <a:normAutofit/>
          </a:bodyPr>
          <a:lstStyle/>
          <a:p>
            <a:pPr algn="l">
              <a:spcAft>
                <a:spcPts val="600"/>
              </a:spcAft>
            </a:pPr>
            <a:r>
              <a:rPr lang="en-US" sz="1050">
                <a:solidFill>
                  <a:schemeClr val="tx1">
                    <a:lumMod val="50000"/>
                    <a:lumOff val="50000"/>
                  </a:schemeClr>
                </a:solidFill>
              </a:rPr>
              <a:t>actransit.org</a:t>
            </a:r>
          </a:p>
        </p:txBody>
      </p:sp>
      <p:pic>
        <p:nvPicPr>
          <p:cNvPr id="7" name="Picture 6" descr="A picture containing train, bus, green, station&#10;&#10;Description automatically generated">
            <a:extLst>
              <a:ext uri="{FF2B5EF4-FFF2-40B4-BE49-F238E27FC236}">
                <a16:creationId xmlns:a16="http://schemas.microsoft.com/office/drawing/2014/main" id="{E76F2D59-0F44-4F34-B9A5-7543DD9193E6}"/>
              </a:ext>
            </a:extLst>
          </p:cNvPr>
          <p:cNvPicPr>
            <a:picLocks noChangeAspect="1"/>
          </p:cNvPicPr>
          <p:nvPr/>
        </p:nvPicPr>
        <p:blipFill rotWithShape="1">
          <a:blip r:embed="rId3"/>
          <a:srcRect l="22498" r="14220" b="1"/>
          <a:stretch/>
        </p:blipFill>
        <p:spPr>
          <a:xfrm>
            <a:off x="3942260" y="2454901"/>
            <a:ext cx="3442803" cy="4080255"/>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565E462-A533-4093-BA68-EDDBDF8067D7}"/>
              </a:ext>
            </a:extLst>
          </p:cNvPr>
          <p:cNvSpPr>
            <a:spLocks noGrp="1"/>
          </p:cNvSpPr>
          <p:nvPr>
            <p:ph idx="1"/>
          </p:nvPr>
        </p:nvSpPr>
        <p:spPr>
          <a:xfrm>
            <a:off x="7823593" y="1068512"/>
            <a:ext cx="3645676" cy="5193433"/>
          </a:xfrm>
        </p:spPr>
        <p:txBody>
          <a:bodyPr anchor="ctr">
            <a:normAutofit/>
          </a:bodyPr>
          <a:lstStyle/>
          <a:p>
            <a:pPr rtl="0" fontAlgn="base">
              <a:buFont typeface="Arial" panose="020B0604020202020204" pitchFamily="34" charset="0"/>
              <a:buChar char="•"/>
            </a:pPr>
            <a:r>
              <a:rPr lang="en-US" sz="2000" b="0" i="0" u="none" strike="noStrike">
                <a:solidFill>
                  <a:srgbClr val="FFFFFF"/>
                </a:solidFill>
                <a:effectLst/>
                <a:latin typeface="Futura PT Light" panose="020B0604020202020204" charset="0"/>
              </a:rPr>
              <a:t>In late March, instituted rear-door boarding and fare-free policy to protect our drivers and riders.</a:t>
            </a:r>
            <a:r>
              <a:rPr lang="en-US" sz="2000" b="0" i="0">
                <a:solidFill>
                  <a:srgbClr val="FFFFFF"/>
                </a:solidFill>
                <a:effectLst/>
                <a:latin typeface="Futura PT Light" panose="020B0604020202020204" charset="0"/>
              </a:rPr>
              <a:t>​</a:t>
            </a:r>
            <a:endParaRPr lang="en-US" sz="2000" b="0" i="0">
              <a:solidFill>
                <a:srgbClr val="FFFFFF"/>
              </a:solidFill>
              <a:effectLst/>
              <a:latin typeface="Arial" panose="020B0604020202020204" pitchFamily="34" charset="0"/>
            </a:endParaRPr>
          </a:p>
          <a:p>
            <a:pPr rtl="0" fontAlgn="base">
              <a:buFont typeface="Arial" panose="020B0604020202020204" pitchFamily="34" charset="0"/>
              <a:buChar char="•"/>
            </a:pPr>
            <a:r>
              <a:rPr lang="en-US" sz="2000" b="0" i="0" u="none" strike="noStrike">
                <a:solidFill>
                  <a:srgbClr val="FFFFFF"/>
                </a:solidFill>
                <a:effectLst/>
                <a:latin typeface="Futura PT Light" panose="020B0604020202020204" charset="0"/>
              </a:rPr>
              <a:t>In mid-April instituted seating limits on our service to further accommodate </a:t>
            </a:r>
            <a:r>
              <a:rPr lang="en-US" sz="2000">
                <a:solidFill>
                  <a:srgbClr val="FFFFFF"/>
                </a:solidFill>
                <a:latin typeface="Futura PT Light" panose="020B0604020202020204" charset="0"/>
              </a:rPr>
              <a:t>physical</a:t>
            </a:r>
            <a:r>
              <a:rPr lang="en-US" sz="2000" b="0" i="0" u="none" strike="noStrike">
                <a:solidFill>
                  <a:srgbClr val="FFFFFF"/>
                </a:solidFill>
                <a:effectLst/>
                <a:latin typeface="Futura PT Light" panose="020B0604020202020204" charset="0"/>
              </a:rPr>
              <a:t> distancing </a:t>
            </a:r>
            <a:r>
              <a:rPr lang="en-US" sz="2000">
                <a:solidFill>
                  <a:srgbClr val="FFFFFF"/>
                </a:solidFill>
                <a:latin typeface="Futura PT Light" panose="020B0604020202020204" charset="0"/>
              </a:rPr>
              <a:t>onboard</a:t>
            </a:r>
            <a:r>
              <a:rPr lang="en-US" sz="2000" b="0" i="0" u="none" strike="noStrike">
                <a:solidFill>
                  <a:srgbClr val="FFFFFF"/>
                </a:solidFill>
                <a:effectLst/>
                <a:latin typeface="Futura PT Light" panose="020B0604020202020204" charset="0"/>
              </a:rPr>
              <a:t> (approximately </a:t>
            </a:r>
            <a:r>
              <a:rPr lang="en-US" sz="2000">
                <a:solidFill>
                  <a:srgbClr val="FFFFFF"/>
                </a:solidFill>
                <a:latin typeface="Futura PT Light" panose="020B0604020202020204" charset="0"/>
              </a:rPr>
              <a:t>20-25</a:t>
            </a:r>
            <a:r>
              <a:rPr lang="en-US" sz="2000" b="0" i="0" u="none" strike="noStrike">
                <a:solidFill>
                  <a:srgbClr val="FFFFFF"/>
                </a:solidFill>
                <a:effectLst/>
                <a:latin typeface="Futura PT Light" panose="020B0604020202020204" charset="0"/>
              </a:rPr>
              <a:t>% of capacity)</a:t>
            </a:r>
            <a:r>
              <a:rPr lang="en-US" sz="2000" b="0" i="0">
                <a:solidFill>
                  <a:srgbClr val="FFFFFF"/>
                </a:solidFill>
                <a:effectLst/>
                <a:latin typeface="Futura PT Light" panose="020B0604020202020204" charset="0"/>
              </a:rPr>
              <a:t>​</a:t>
            </a:r>
          </a:p>
          <a:p>
            <a:pPr rtl="0" fontAlgn="base">
              <a:buFont typeface="Arial" panose="020B0604020202020204" pitchFamily="34" charset="0"/>
              <a:buChar char="•"/>
            </a:pPr>
            <a:r>
              <a:rPr lang="en-US" sz="2000">
                <a:solidFill>
                  <a:srgbClr val="FFFFFF"/>
                </a:solidFill>
                <a:latin typeface="Futura PT Light" panose="020B0604020202020204" charset="0"/>
              </a:rPr>
              <a:t>Installation of temporary                                    plexiglass barriers for operator protection will be completed in fall </a:t>
            </a:r>
            <a:endParaRPr lang="en-US" sz="1900" b="0" i="0">
              <a:solidFill>
                <a:srgbClr val="FFFFFF"/>
              </a:solidFill>
              <a:effectLst/>
              <a:latin typeface="Arial" panose="020B0604020202020204" pitchFamily="34" charset="0"/>
            </a:endParaRPr>
          </a:p>
          <a:p>
            <a:pPr marL="0" indent="0">
              <a:buNone/>
            </a:pPr>
            <a:endParaRPr lang="en-US" sz="1900">
              <a:solidFill>
                <a:srgbClr val="FFFFFF"/>
              </a:solidFill>
            </a:endParaRPr>
          </a:p>
        </p:txBody>
      </p:sp>
      <p:sp>
        <p:nvSpPr>
          <p:cNvPr id="4" name="Slide Number Placeholder 3">
            <a:extLst>
              <a:ext uri="{FF2B5EF4-FFF2-40B4-BE49-F238E27FC236}">
                <a16:creationId xmlns:a16="http://schemas.microsoft.com/office/drawing/2014/main" id="{B35C2C32-AD5B-4843-B493-8F1F3D4AC6BF}"/>
              </a:ext>
            </a:extLst>
          </p:cNvPr>
          <p:cNvSpPr>
            <a:spLocks noGrp="1"/>
          </p:cNvSpPr>
          <p:nvPr>
            <p:ph type="sldNum" sz="quarter" idx="12"/>
          </p:nvPr>
        </p:nvSpPr>
        <p:spPr>
          <a:xfrm>
            <a:off x="10655806" y="6535157"/>
            <a:ext cx="813463" cy="274320"/>
          </a:xfrm>
        </p:spPr>
        <p:txBody>
          <a:bodyPr>
            <a:normAutofit/>
          </a:bodyPr>
          <a:lstStyle/>
          <a:p>
            <a:pPr algn="r">
              <a:spcAft>
                <a:spcPts val="600"/>
              </a:spcAft>
            </a:pPr>
            <a:fld id="{59BE773F-4FA6-334E-9273-D2C16AE2D6F2}" type="slidenum">
              <a:rPr lang="en-US" sz="1050">
                <a:solidFill>
                  <a:schemeClr val="tx1">
                    <a:lumMod val="50000"/>
                    <a:lumOff val="50000"/>
                  </a:schemeClr>
                </a:solidFill>
              </a:rPr>
              <a:pPr algn="r">
                <a:spcAft>
                  <a:spcPts val="600"/>
                </a:spcAft>
              </a:pPr>
              <a:t>8</a:t>
            </a:fld>
            <a:endParaRPr lang="en-US" sz="1050">
              <a:solidFill>
                <a:schemeClr val="tx1">
                  <a:lumMod val="50000"/>
                  <a:lumOff val="50000"/>
                </a:schemeClr>
              </a:solidFill>
            </a:endParaRPr>
          </a:p>
        </p:txBody>
      </p:sp>
    </p:spTree>
    <p:extLst>
      <p:ext uri="{BB962C8B-B14F-4D97-AF65-F5344CB8AC3E}">
        <p14:creationId xmlns:p14="http://schemas.microsoft.com/office/powerpoint/2010/main" val="1977795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1BBAF1-58A9-4235-B8BD-C256F4D2420E}"/>
              </a:ext>
            </a:extLst>
          </p:cNvPr>
          <p:cNvSpPr>
            <a:spLocks noGrp="1"/>
          </p:cNvSpPr>
          <p:nvPr>
            <p:ph type="subTitle" idx="1"/>
          </p:nvPr>
        </p:nvSpPr>
        <p:spPr>
          <a:xfrm>
            <a:off x="2193168" y="1079212"/>
            <a:ext cx="6437630" cy="1335503"/>
          </a:xfrm>
        </p:spPr>
        <p:txBody>
          <a:bodyPr>
            <a:normAutofit/>
          </a:bodyPr>
          <a:lstStyle/>
          <a:p>
            <a:pPr algn="l"/>
            <a:endParaRPr lang="en-US" sz="2800"/>
          </a:p>
        </p:txBody>
      </p:sp>
      <p:sp>
        <p:nvSpPr>
          <p:cNvPr id="4" name="Slide Number Placeholder 3">
            <a:extLst>
              <a:ext uri="{FF2B5EF4-FFF2-40B4-BE49-F238E27FC236}">
                <a16:creationId xmlns:a16="http://schemas.microsoft.com/office/drawing/2014/main" id="{6BD45F84-24A2-4141-B2E0-DB8BF1540798}"/>
              </a:ext>
            </a:extLst>
          </p:cNvPr>
          <p:cNvSpPr>
            <a:spLocks noGrp="1"/>
          </p:cNvSpPr>
          <p:nvPr>
            <p:ph type="sldNum" sz="quarter" idx="4294967295"/>
          </p:nvPr>
        </p:nvSpPr>
        <p:spPr>
          <a:xfrm>
            <a:off x="158407" y="164592"/>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9</a:t>
            </a:fld>
            <a:endParaRPr lang="en-US"/>
          </a:p>
        </p:txBody>
      </p:sp>
      <p:sp>
        <p:nvSpPr>
          <p:cNvPr id="7" name="Title 1">
            <a:extLst>
              <a:ext uri="{FF2B5EF4-FFF2-40B4-BE49-F238E27FC236}">
                <a16:creationId xmlns:a16="http://schemas.microsoft.com/office/drawing/2014/main" id="{66915BF3-9D94-45BA-961F-BC122A4E225A}"/>
              </a:ext>
            </a:extLst>
          </p:cNvPr>
          <p:cNvSpPr>
            <a:spLocks noGrp="1"/>
          </p:cNvSpPr>
          <p:nvPr>
            <p:ph type="ctrTitle"/>
          </p:nvPr>
        </p:nvSpPr>
        <p:spPr>
          <a:xfrm>
            <a:off x="2142067" y="2590984"/>
            <a:ext cx="10049933" cy="3608480"/>
          </a:xfrm>
        </p:spPr>
        <p:txBody>
          <a:bodyPr>
            <a:normAutofit/>
          </a:bodyPr>
          <a:lstStyle/>
          <a:p>
            <a:pPr algn="l"/>
            <a:r>
              <a:rPr lang="en-US" sz="6200"/>
              <a:t>Pandemic: </a:t>
            </a:r>
            <a:br>
              <a:rPr lang="en-US" sz="6200"/>
            </a:br>
            <a:r>
              <a:rPr lang="en-US" sz="6200"/>
              <a:t>Impacts and Response</a:t>
            </a:r>
            <a:br>
              <a:rPr lang="en-US" sz="6200"/>
            </a:br>
            <a:r>
              <a:rPr lang="en-US" sz="6200"/>
              <a:t> - </a:t>
            </a:r>
            <a:r>
              <a:rPr lang="en-US" sz="5400"/>
              <a:t>Financial</a:t>
            </a:r>
          </a:p>
        </p:txBody>
      </p:sp>
    </p:spTree>
    <p:extLst>
      <p:ext uri="{BB962C8B-B14F-4D97-AF65-F5344CB8AC3E}">
        <p14:creationId xmlns:p14="http://schemas.microsoft.com/office/powerpoint/2010/main" val="90880285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Custom 1">
      <a:dk1>
        <a:srgbClr val="000000"/>
      </a:dk1>
      <a:lt1>
        <a:srgbClr val="FFFFFF"/>
      </a:lt1>
      <a:dk2>
        <a:srgbClr val="63636A"/>
      </a:dk2>
      <a:lt2>
        <a:srgbClr val="E7E6E6"/>
      </a:lt2>
      <a:accent1>
        <a:srgbClr val="00664C"/>
      </a:accent1>
      <a:accent2>
        <a:srgbClr val="6CB644"/>
      </a:accent2>
      <a:accent3>
        <a:srgbClr val="9E9F9E"/>
      </a:accent3>
      <a:accent4>
        <a:srgbClr val="00A1B5"/>
      </a:accent4>
      <a:accent5>
        <a:srgbClr val="CDDECF"/>
      </a:accent5>
      <a:accent6>
        <a:srgbClr val="F4F0E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9CEAE4B6D977438AE77A7D7990156E" ma:contentTypeVersion="11" ma:contentTypeDescription="Create a new document." ma:contentTypeScope="" ma:versionID="b9b95b522cd501741d2b3006e2dd3f27">
  <xsd:schema xmlns:xsd="http://www.w3.org/2001/XMLSchema" xmlns:xs="http://www.w3.org/2001/XMLSchema" xmlns:p="http://schemas.microsoft.com/office/2006/metadata/properties" xmlns:ns2="28e3af36-be72-4329-a987-8229b4f4d5b1" xmlns:ns3="e206146f-88b4-449c-8c88-9d03d77d5628" targetNamespace="http://schemas.microsoft.com/office/2006/metadata/properties" ma:root="true" ma:fieldsID="9db85e8f75a1ef2189f1d715b6bb064a" ns2:_="" ns3:_="">
    <xsd:import namespace="28e3af36-be72-4329-a987-8229b4f4d5b1"/>
    <xsd:import namespace="e206146f-88b4-449c-8c88-9d03d77d562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e3af36-be72-4329-a987-8229b4f4d5b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06146f-88b4-449c-8c88-9d03d77d562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55E626-116F-4F11-AC30-EA33440BD9A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62991CA-4059-4B59-ABCA-282DFDE41C05}">
  <ds:schemaRefs>
    <ds:schemaRef ds:uri="http://schemas.microsoft.com/sharepoint/v3/contenttype/forms"/>
  </ds:schemaRefs>
</ds:datastoreItem>
</file>

<file path=customXml/itemProps3.xml><?xml version="1.0" encoding="utf-8"?>
<ds:datastoreItem xmlns:ds="http://schemas.openxmlformats.org/officeDocument/2006/customXml" ds:itemID="{511D5CA9-8DF2-4231-9826-954A3C10E3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e3af36-be72-4329-a987-8229b4f4d5b1"/>
    <ds:schemaRef ds:uri="e206146f-88b4-449c-8c88-9d03d77d56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1137</Words>
  <Application>Microsoft Office PowerPoint</Application>
  <PresentationFormat>Widescreen</PresentationFormat>
  <Paragraphs>189</Paragraphs>
  <Slides>22</Slides>
  <Notes>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5" baseType="lpstr">
      <vt:lpstr>Futura Medium</vt:lpstr>
      <vt:lpstr>MS Shell Dlg 2</vt:lpstr>
      <vt:lpstr>Arial</vt:lpstr>
      <vt:lpstr>Calibri Light</vt:lpstr>
      <vt:lpstr>Wingdings</vt:lpstr>
      <vt:lpstr>Wingdings 3</vt:lpstr>
      <vt:lpstr>Calibri</vt:lpstr>
      <vt:lpstr>Futura PT Heavy</vt:lpstr>
      <vt:lpstr>Futura PT Light</vt:lpstr>
      <vt:lpstr>Futura PT Medium</vt:lpstr>
      <vt:lpstr>Office Theme</vt:lpstr>
      <vt:lpstr>Madison</vt:lpstr>
      <vt:lpstr>Presentation</vt:lpstr>
      <vt:lpstr> </vt:lpstr>
      <vt:lpstr>Agenda</vt:lpstr>
      <vt:lpstr>Pandemic:  Impacts and Response  - Service</vt:lpstr>
      <vt:lpstr>COVID-19 Pandemic Impacts to AC Transit</vt:lpstr>
      <vt:lpstr>PowerPoint Presentation</vt:lpstr>
      <vt:lpstr>COVID-19 Pandemic  Service Focus</vt:lpstr>
      <vt:lpstr>AC Transit COVID-19 Pandemic Response</vt:lpstr>
      <vt:lpstr>AC Transit COVID-19 Pandemic Response</vt:lpstr>
      <vt:lpstr>Pandemic:  Impacts and Response  - Financial</vt:lpstr>
      <vt:lpstr>Measures Taken to Control Expenses</vt:lpstr>
      <vt:lpstr>CARES Act Funding</vt:lpstr>
      <vt:lpstr>Revenues</vt:lpstr>
      <vt:lpstr>Going Forward</vt:lpstr>
      <vt:lpstr>Service Recovery Framework</vt:lpstr>
      <vt:lpstr>Uncertain Factors Impacting Recovery</vt:lpstr>
      <vt:lpstr>Service Recovery Phases</vt:lpstr>
      <vt:lpstr>Blue Ribbon Transit Recovery Task Force –  Transit Agency Working Group Effort</vt:lpstr>
      <vt:lpstr>PowerPoint Presentation</vt:lpstr>
      <vt:lpstr>Rationale for Transbay Service  Restoration</vt:lpstr>
      <vt:lpstr>August Service Changes</vt:lpstr>
      <vt:lpstr>Q &amp; A  planning@actransit.org</vt:lpstr>
      <vt:lpstr>We’ll get you there!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 Transit COVID Update</dc:title>
  <dc:creator>Robert Del Rosario</dc:creator>
  <cp:lastModifiedBy>Manuel Ojeda</cp:lastModifiedBy>
  <cp:revision>7</cp:revision>
  <dcterms:created xsi:type="dcterms:W3CDTF">2020-07-23T02:19:36Z</dcterms:created>
  <dcterms:modified xsi:type="dcterms:W3CDTF">2020-07-29T18:08:32Z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0x0101002D9CEAE4B6D977438AE77A7D7990156E</vt:lpwstr>
  </property>
</Properties>
</file>