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0" r:id="rId5"/>
    <p:sldMasterId id="2147483749" r:id="rId6"/>
  </p:sldMasterIdLst>
  <p:notesMasterIdLst>
    <p:notesMasterId r:id="rId28"/>
  </p:notesMasterIdLst>
  <p:sldIdLst>
    <p:sldId id="256" r:id="rId7"/>
    <p:sldId id="421" r:id="rId8"/>
    <p:sldId id="326" r:id="rId9"/>
    <p:sldId id="386" r:id="rId10"/>
    <p:sldId id="420" r:id="rId11"/>
    <p:sldId id="330" r:id="rId12"/>
    <p:sldId id="364" r:id="rId13"/>
    <p:sldId id="328" r:id="rId14"/>
    <p:sldId id="331" r:id="rId15"/>
    <p:sldId id="418" r:id="rId16"/>
    <p:sldId id="398" r:id="rId17"/>
    <p:sldId id="336" r:id="rId18"/>
    <p:sldId id="422" r:id="rId19"/>
    <p:sldId id="424" r:id="rId20"/>
    <p:sldId id="367" r:id="rId21"/>
    <p:sldId id="368" r:id="rId22"/>
    <p:sldId id="369" r:id="rId23"/>
    <p:sldId id="372" r:id="rId24"/>
    <p:sldId id="371" r:id="rId25"/>
    <p:sldId id="389" r:id="rId26"/>
    <p:sldId id="361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umbered pages" id="{59D73AC4-0158-494B-B517-FE89D8365ABE}">
          <p14:sldIdLst>
            <p14:sldId id="256"/>
            <p14:sldId id="421"/>
            <p14:sldId id="326"/>
            <p14:sldId id="386"/>
            <p14:sldId id="420"/>
            <p14:sldId id="330"/>
            <p14:sldId id="364"/>
            <p14:sldId id="328"/>
            <p14:sldId id="331"/>
            <p14:sldId id="418"/>
            <p14:sldId id="398"/>
            <p14:sldId id="336"/>
            <p14:sldId id="422"/>
            <p14:sldId id="424"/>
            <p14:sldId id="367"/>
            <p14:sldId id="368"/>
            <p14:sldId id="369"/>
            <p14:sldId id="372"/>
            <p14:sldId id="371"/>
            <p14:sldId id="389"/>
            <p14:sldId id="3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008040"/>
    <a:srgbClr val="0000FF"/>
    <a:srgbClr val="800080"/>
    <a:srgbClr val="FF0080"/>
    <a:srgbClr val="8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3" autoAdjust="0"/>
    <p:restoredTop sz="84884" autoAdjust="0"/>
  </p:normalViewPr>
  <p:slideViewPr>
    <p:cSldViewPr snapToGrid="0" snapToObjects="1">
      <p:cViewPr varScale="1">
        <p:scale>
          <a:sx n="98" d="100"/>
          <a:sy n="98" d="100"/>
        </p:scale>
        <p:origin x="23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gofs01\servicedevelopment$\PLANNING\Linda\transbay%20terminal\2017_05_31%20Annual%20Ridership%20Analysis%202008_2016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morris\AppData\Roaming\Microsoft\Excel\Transbay%20speed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Sheet2!$C$24</c:f>
              <c:strCache>
                <c:ptCount val="1"/>
                <c:pt idx="0">
                  <c:v>Transbay Average Daily Ridership</c:v>
                </c:pt>
              </c:strCache>
            </c:strRef>
          </c:tx>
          <c:spPr>
            <a:solidFill>
              <a:srgbClr val="008040"/>
            </a:solidFill>
            <a:ln>
              <a:noFill/>
            </a:ln>
            <a:effectLst/>
          </c:spPr>
          <c:invertIfNegative val="0"/>
          <c:trendline>
            <c:spPr>
              <a:ln w="3810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Sheet2!$B$25:$B$37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Sheet2!$C$25:$C$37</c:f>
              <c:numCache>
                <c:formatCode>#,##0</c:formatCode>
                <c:ptCount val="13"/>
                <c:pt idx="0">
                  <c:v>10813</c:v>
                </c:pt>
                <c:pt idx="1">
                  <c:v>11314</c:v>
                </c:pt>
                <c:pt idx="2">
                  <c:v>11508</c:v>
                </c:pt>
                <c:pt idx="3">
                  <c:v>12093</c:v>
                </c:pt>
                <c:pt idx="4">
                  <c:v>12201</c:v>
                </c:pt>
                <c:pt idx="5">
                  <c:v>10921.58122469636</c:v>
                </c:pt>
                <c:pt idx="6">
                  <c:v>10764.25</c:v>
                </c:pt>
                <c:pt idx="7">
                  <c:v>10383.516666666659</c:v>
                </c:pt>
                <c:pt idx="8">
                  <c:v>12340.32333333333</c:v>
                </c:pt>
                <c:pt idx="9">
                  <c:v>12920.596666666661</c:v>
                </c:pt>
                <c:pt idx="10">
                  <c:v>13250.01</c:v>
                </c:pt>
                <c:pt idx="11">
                  <c:v>13865.33333333333</c:v>
                </c:pt>
                <c:pt idx="12">
                  <c:v>13425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53-46C7-AA57-3A3C52BA8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6550400"/>
        <c:axId val="286550960"/>
      </c:barChart>
      <c:catAx>
        <c:axId val="28655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6550960"/>
        <c:crosses val="autoZero"/>
        <c:auto val="1"/>
        <c:lblAlgn val="ctr"/>
        <c:lblOffset val="100"/>
        <c:noMultiLvlLbl val="0"/>
      </c:catAx>
      <c:valAx>
        <c:axId val="286550960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Daily Passengers</a:t>
                </a:r>
              </a:p>
            </c:rich>
          </c:tx>
          <c:layout>
            <c:manualLayout>
              <c:xMode val="edge"/>
              <c:yMode val="edge"/>
              <c:x val="1.33928571428571E-2"/>
              <c:y val="0.3211670302274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655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mph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trendline>
            <c:spPr>
              <a:ln w="28575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Sheet1!$A$2:$A$19</c:f>
              <c:strCache>
                <c:ptCount val="18"/>
                <c:pt idx="0">
                  <c:v>2012 Summer</c:v>
                </c:pt>
                <c:pt idx="1">
                  <c:v>2012 Fall </c:v>
                </c:pt>
                <c:pt idx="2">
                  <c:v>2012 Winter</c:v>
                </c:pt>
                <c:pt idx="3">
                  <c:v>2013 Spring</c:v>
                </c:pt>
                <c:pt idx="4">
                  <c:v>2013 Fall </c:v>
                </c:pt>
                <c:pt idx="5">
                  <c:v>2013 Winter</c:v>
                </c:pt>
                <c:pt idx="6">
                  <c:v>2014 Spring</c:v>
                </c:pt>
                <c:pt idx="7">
                  <c:v>2014 Fall </c:v>
                </c:pt>
                <c:pt idx="8">
                  <c:v>2014 Winter</c:v>
                </c:pt>
                <c:pt idx="9">
                  <c:v>2015 Spring</c:v>
                </c:pt>
                <c:pt idx="10">
                  <c:v>2015 Summer</c:v>
                </c:pt>
                <c:pt idx="11">
                  <c:v>2015 Fall </c:v>
                </c:pt>
                <c:pt idx="12">
                  <c:v>2015 Winter</c:v>
                </c:pt>
                <c:pt idx="13">
                  <c:v>2016 Spring</c:v>
                </c:pt>
                <c:pt idx="14">
                  <c:v>2016 Summer</c:v>
                </c:pt>
                <c:pt idx="15">
                  <c:v>2016 Fall </c:v>
                </c:pt>
                <c:pt idx="16">
                  <c:v>2016 Winter</c:v>
                </c:pt>
                <c:pt idx="17">
                  <c:v>2017 Spring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22.981420120329279</c:v>
                </c:pt>
                <c:pt idx="1">
                  <c:v>21.662580148243691</c:v>
                </c:pt>
                <c:pt idx="2">
                  <c:v>22.168250802358902</c:v>
                </c:pt>
                <c:pt idx="3">
                  <c:v>21.974426963028801</c:v>
                </c:pt>
                <c:pt idx="4">
                  <c:v>20.460483522402001</c:v>
                </c:pt>
                <c:pt idx="5">
                  <c:v>21.4658706217025</c:v>
                </c:pt>
                <c:pt idx="6">
                  <c:v>20.957221048514601</c:v>
                </c:pt>
                <c:pt idx="7">
                  <c:v>19.9191231573012</c:v>
                </c:pt>
                <c:pt idx="8">
                  <c:v>20.501191293216401</c:v>
                </c:pt>
                <c:pt idx="9">
                  <c:v>20.517516084805099</c:v>
                </c:pt>
                <c:pt idx="10">
                  <c:v>21.016506787012599</c:v>
                </c:pt>
                <c:pt idx="11">
                  <c:v>19.613120646151302</c:v>
                </c:pt>
                <c:pt idx="12">
                  <c:v>19.713632211819199</c:v>
                </c:pt>
                <c:pt idx="13">
                  <c:v>20.585468791608601</c:v>
                </c:pt>
                <c:pt idx="14">
                  <c:v>21.169934213126201</c:v>
                </c:pt>
                <c:pt idx="15">
                  <c:v>19.6045592954247</c:v>
                </c:pt>
                <c:pt idx="16">
                  <c:v>20.160295767851501</c:v>
                </c:pt>
                <c:pt idx="17">
                  <c:v>20.472997174694701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E2C-4B27-810C-9ABC56752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6553200"/>
        <c:axId val="286553760"/>
      </c:lineChart>
      <c:dateAx>
        <c:axId val="28655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6553760"/>
        <c:crosses val="autoZero"/>
        <c:auto val="0"/>
        <c:lblOffset val="100"/>
        <c:baseTimeUnit val="days"/>
      </c:dateAx>
      <c:valAx>
        <c:axId val="28655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655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3988A1-A097-4D30-B323-F19F44AB2BA1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E93530-3655-4A1C-8CDF-29C9D9834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1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93530-3655-4A1C-8CDF-29C9D98343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98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774">
              <a:buFont typeface="Arial" panose="020B0604020202020204" pitchFamily="34" charset="0"/>
              <a:buNone/>
              <a:defRPr/>
            </a:pPr>
            <a:r>
              <a:rPr lang="en-US" b="1" dirty="0" smtClean="0"/>
              <a:t>Staff is recommending</a:t>
            </a:r>
            <a:r>
              <a:rPr lang="en-US" dirty="0" smtClean="0"/>
              <a:t> a number of changes to our Transbay service based on data analysis and extensive community input.</a:t>
            </a:r>
          </a:p>
          <a:p>
            <a:pPr marL="0" indent="0" defTabSz="931774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0" indent="0" defTabSz="931774">
              <a:buFont typeface="Arial" panose="020B0604020202020204" pitchFamily="34" charset="0"/>
              <a:buNone/>
              <a:defRPr/>
            </a:pPr>
            <a:r>
              <a:rPr lang="en-US" b="1" dirty="0" smtClean="0"/>
              <a:t>This is an example</a:t>
            </a:r>
            <a:r>
              <a:rPr lang="en-US" dirty="0" smtClean="0"/>
              <a:t> of changes that are being proposed in the northern end of our service area.</a:t>
            </a:r>
          </a:p>
          <a:p>
            <a:pPr marL="174708" marR="0" lvl="0" indent="-174708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Increase</a:t>
            </a:r>
            <a:r>
              <a:rPr lang="en-US" baseline="0" dirty="0" smtClean="0"/>
              <a:t> frequency during peak hours – </a:t>
            </a:r>
            <a:r>
              <a:rPr lang="en-US" dirty="0" smtClean="0"/>
              <a:t>from 30 to 15 minute</a:t>
            </a:r>
            <a:r>
              <a:rPr lang="en-US" baseline="0" dirty="0" smtClean="0"/>
              <a:t>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93530-3655-4A1C-8CDF-29C9D98343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9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Two Public </a:t>
            </a:r>
            <a:r>
              <a:rPr lang="en-US" b="1" dirty="0" smtClean="0"/>
              <a:t>Hearings: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 smtClean="0"/>
              <a:t>Wednesday</a:t>
            </a:r>
            <a:r>
              <a:rPr lang="en-US" b="1" dirty="0"/>
              <a:t>, March 28, 12 p.m.</a:t>
            </a:r>
            <a:r>
              <a:rPr lang="en-US" dirty="0"/>
              <a:t> at Golden Gate University in San Francisco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 smtClean="0"/>
              <a:t>Wednesday</a:t>
            </a:r>
            <a:r>
              <a:rPr lang="en-US" b="1" dirty="0"/>
              <a:t>, March 28, 6 p.m.</a:t>
            </a:r>
            <a:r>
              <a:rPr lang="en-US" dirty="0"/>
              <a:t> at AC Transit General Offices in </a:t>
            </a:r>
            <a:r>
              <a:rPr lang="en-US" dirty="0" smtClean="0"/>
              <a:t>Oakland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altLang="en-US" dirty="0" smtClean="0">
              <a:ea typeface="Geneva" pitchFamily="3" charset="0"/>
              <a:cs typeface="Arial" panose="020B0604020202020204" pitchFamily="34" charset="0"/>
            </a:endParaRPr>
          </a:p>
          <a:p>
            <a:pPr marL="0" indent="0" defTabSz="931774">
              <a:buFont typeface="Arial" panose="020B0604020202020204" pitchFamily="34" charset="0"/>
              <a:buNone/>
              <a:defRPr/>
            </a:pPr>
            <a:r>
              <a:rPr lang="en-US" b="1" dirty="0" smtClean="0"/>
              <a:t>The Board of Directors has final say on staff’s proposal.</a:t>
            </a:r>
          </a:p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April 25: Final determination on Transbay Tomorrow proposal </a:t>
            </a:r>
            <a:endParaRPr lang="en-US" dirty="0" smtClean="0"/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altLang="en-US" dirty="0">
              <a:ea typeface="Geneva" pitchFamily="3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93530-3655-4A1C-8CDF-29C9D98343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03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93530-3655-4A1C-8CDF-29C9D98343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48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Fill up buses with capacity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Mention that we piloted a double decker bus and offered free rides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93530-3655-4A1C-8CDF-29C9D98343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1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8826" lvl="2" indent="-174708" defTabSz="931774">
              <a:lnSpc>
                <a:spcPct val="70000"/>
              </a:lnSpc>
              <a:spcBef>
                <a:spcPts val="625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altLang="en-US" dirty="0">
              <a:cs typeface="Geneva" pitchFamily="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93530-3655-4A1C-8CDF-29C9D98343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51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Regional Measure 3 (RM 3), authorized by SB 595 (Beall), </a:t>
            </a:r>
            <a:r>
              <a:rPr lang="en-US" b="1" dirty="0" smtClean="0"/>
              <a:t>allows for a toll increase of up to $3 to be placed on the ballot in all nine Bay Area counties.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SB 595 contains a </a:t>
            </a:r>
            <a:r>
              <a:rPr lang="en-US" b="1" dirty="0" smtClean="0"/>
              <a:t>$4.5 billion expenditure plan funding 35 capital projects and a 16% transit operating program </a:t>
            </a:r>
            <a:r>
              <a:rPr lang="en-US" dirty="0" smtClean="0"/>
              <a:t>for ferries, express bus and the Transbay Terminal.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Following </a:t>
            </a:r>
            <a:r>
              <a:rPr lang="en-US" dirty="0"/>
              <a:t>the multimodal approaches of RM 1 and RM 2 (1988 and 2004), it would fix highway bottlenecks, expand and extend BART, expand bus and ferry service, and improve bike and pedestrian access to transit and the Bay Trail.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93530-3655-4A1C-8CDF-29C9D98343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25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i="1" u="sng" dirty="0" smtClean="0"/>
              <a:t>Note</a:t>
            </a:r>
            <a:r>
              <a:rPr lang="en-US" i="1" dirty="0" smtClean="0"/>
              <a:t>:</a:t>
            </a:r>
            <a:r>
              <a:rPr lang="en-US" i="1" baseline="0" dirty="0" smtClean="0"/>
              <a:t> we don’t get the full $20M for Regional Express Bus; we would receive an allocation that is in proportion to the services we provide across the Bay Bridge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93530-3655-4A1C-8CDF-29C9D98343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85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ea typeface="Geneva" pitchFamily="3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93530-3655-4A1C-8CDF-29C9D98343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26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ea typeface="Geneva" pitchFamily="3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93530-3655-4A1C-8CDF-29C9D98343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76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ea typeface="Geneva" pitchFamily="3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93530-3655-4A1C-8CDF-29C9D98343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2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93530-3655-4A1C-8CDF-29C9D98343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77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cs typeface="Geneva" pitchFamily="3" charset="0"/>
              </a:rPr>
              <a:t>Thank you for providing AC Transit with an opportunity to share this update with you.  At this time we would be happy to answer any questions.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C9329839-F22A-43FB-A3C0-621A47EA332B}" type="slidenum">
              <a:rPr lang="en-US" altLang="en-US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095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93530-3655-4A1C-8CDF-29C9D98343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72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Transbay expansion possible ONLY if RM3 passes,</a:t>
            </a:r>
            <a:r>
              <a:rPr lang="en-US" altLang="en-US" b="1" baseline="0" dirty="0" smtClean="0"/>
              <a:t> or an additional funding source is found</a:t>
            </a:r>
            <a:endParaRPr lang="en-US" alt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93530-3655-4A1C-8CDF-29C9D98343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80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93530-3655-4A1C-8CDF-29C9D98343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97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Ridership has grown 30% over the last 5 years</a:t>
            </a:r>
          </a:p>
          <a:p>
            <a:pPr marL="174708" indent="-174708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b="1" dirty="0" smtClean="0"/>
          </a:p>
          <a:p>
            <a:pPr marL="174708" indent="-17470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Note the severe decline in ridership as a result of the “Great Recession “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2C194-1477-4DA2-ACA8-1F3ACF1DEF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87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Average decrease of 2 MPH</a:t>
            </a:r>
          </a:p>
          <a:p>
            <a:pPr marL="174708" indent="-174708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b="1" dirty="0" smtClean="0"/>
          </a:p>
          <a:p>
            <a:pPr marL="174708" indent="-17470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Service</a:t>
            </a:r>
            <a:r>
              <a:rPr lang="en-US" altLang="en-US" b="1" baseline="0" dirty="0" smtClean="0"/>
              <a:t> has become increasingly more expensive</a:t>
            </a:r>
            <a:endParaRPr lang="en-US" alt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93530-3655-4A1C-8CDF-29C9D98343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94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8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Guiding Principles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Meet the existing and future demand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 speed, reliability and efficiency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Transbay service should sustain itself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Think regionally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93530-3655-4A1C-8CDF-29C9D98343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36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Fill up buses with capacity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Mention that we piloted a double decker bus and offered free rides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93530-3655-4A1C-8CDF-29C9D98343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8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67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rgbClr val="FF8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>
              <a:solidFill>
                <a:srgbClr val="FF800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 userDrawn="1"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>
              <a:ln>
                <a:solidFill>
                  <a:srgbClr val="BFBFBF"/>
                </a:solidFill>
              </a:ln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n>
                <a:solidFill>
                  <a:srgbClr val="BFBFBF"/>
                </a:solidFill>
              </a:ln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ln>
                  <a:solidFill>
                    <a:srgbClr val="BFBFBF"/>
                  </a:solidFill>
                </a:ln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rgbClr val="FF80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actransit.org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9BE773F-4FA6-334E-9273-D2C16AE2D6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rgbClr val="BFBFB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>
              <a:solidFill>
                <a:srgbClr val="FF8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rgbClr val="D9D9D9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rgbClr val="FF8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actransit.org</a:t>
            </a: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rgbClr val="BFBFB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BFBFBF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  <a:ln>
            <a:solidFill>
              <a:srgbClr val="BFBFBF"/>
            </a:solidFill>
          </a:ln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9BE773F-4FA6-334E-9273-D2C16AE2D6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1" cap="none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actransit.org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3F-4FA6-334E-9273-D2C16AE2D6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  <a:lvl4pPr>
              <a:buClr>
                <a:schemeClr val="bg1"/>
              </a:buClr>
              <a:defRPr/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rgbClr val="FF8000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rgbClr val="BFBFB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BFBFBF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  <a:ln>
            <a:solidFill>
              <a:srgbClr val="BFBFBF"/>
            </a:solidFill>
          </a:ln>
        </p:spPr>
        <p:txBody>
          <a:bodyPr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9BE773F-4FA6-334E-9273-D2C16AE2D6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378094" y="6410848"/>
            <a:ext cx="1458057" cy="365760"/>
          </a:xfrm>
        </p:spPr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actransit.org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actransit.org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9BE773F-4FA6-334E-9273-D2C16AE2D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rgbClr val="BFBFB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rgbClr val="BFBFB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actransit.org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rgbClr val="008040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rgbClr val="BFBFB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BFBFBF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fld id="{2C6B1FF6-39B9-40F5-8B67-33C6354A3D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rgbClr val="D9D9D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06528" y="6410848"/>
            <a:ext cx="1956471" cy="365760"/>
          </a:xfrm>
        </p:spPr>
        <p:txBody>
          <a:bodyPr/>
          <a:lstStyle/>
          <a:p>
            <a:r>
              <a:rPr lang="en-US" dirty="0" smtClean="0"/>
              <a:t>actransit.org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rgbClr val="008040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rgbClr val="BFBFB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BFBFBF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fld id="{59BE773F-4FA6-334E-9273-D2C16AE2D6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rgbClr val="BFBFB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rgbClr val="BFBFB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90182" y="6410848"/>
            <a:ext cx="1677592" cy="365760"/>
          </a:xfrm>
        </p:spPr>
        <p:txBody>
          <a:bodyPr/>
          <a:lstStyle/>
          <a:p>
            <a:r>
              <a:rPr lang="en-US" dirty="0" smtClean="0"/>
              <a:t>actransit.org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rgbClr val="BFBFB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32360" y="609600"/>
            <a:ext cx="2743200" cy="5867400"/>
          </a:xfrm>
          <a:prstGeom prst="rect">
            <a:avLst/>
          </a:prstGeom>
          <a:solidFill>
            <a:srgbClr val="008040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rgbClr val="BFBFB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7262130" y="23521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 userDrawn="1"/>
        </p:nvSpPr>
        <p:spPr>
          <a:xfrm>
            <a:off x="7356618" y="329703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BFBFBF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38330" y="319353"/>
            <a:ext cx="457200" cy="441325"/>
          </a:xfrm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fld id="{59BE773F-4FA6-334E-9273-D2C16AE2D6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4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rgbClr val="BFBFB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84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6096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rgbClr val="BFBFB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845" y="6410848"/>
            <a:ext cx="1881401" cy="36576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actransit.org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6513AC6-DC2A-45A6-8B77-A35D393E9E3D}" type="datetime1">
              <a:rPr lang="en-US" altLang="en-US"/>
              <a:pPr>
                <a:defRPr/>
              </a:pPr>
              <a:t>7/10/2018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0AD46E1-64A6-4773-B64F-6E5494E6C9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198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pictue with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rgbClr val="BFBFB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4557530" y="609600"/>
            <a:ext cx="4318030" cy="5867400"/>
          </a:xfrm>
          <a:prstGeom prst="rect">
            <a:avLst/>
          </a:prstGeom>
          <a:solidFill>
            <a:srgbClr val="008040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rgbClr val="BFBFB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6534480" y="23521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 userDrawn="1"/>
        </p:nvSpPr>
        <p:spPr>
          <a:xfrm>
            <a:off x="6628968" y="329703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BFBFBF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0680" y="319353"/>
            <a:ext cx="457200" cy="441325"/>
          </a:xfrm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fld id="{59BE773F-4FA6-334E-9273-D2C16AE2D6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845" y="609600"/>
            <a:ext cx="4262694" cy="5707632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6751" y="990600"/>
            <a:ext cx="4142609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rgbClr val="BFBFB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845" y="6410848"/>
            <a:ext cx="1881401" cy="36576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actransit.org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48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pictue with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rgbClr val="BFBFB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8555" y="609600"/>
            <a:ext cx="4318030" cy="5867400"/>
          </a:xfrm>
          <a:prstGeom prst="rect">
            <a:avLst/>
          </a:prstGeom>
          <a:solidFill>
            <a:srgbClr val="008040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rgbClr val="BFBFB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2036280" y="23521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 userDrawn="1"/>
        </p:nvSpPr>
        <p:spPr>
          <a:xfrm>
            <a:off x="2130768" y="329703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BFBFBF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12480" y="319353"/>
            <a:ext cx="457200" cy="441325"/>
          </a:xfrm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fld id="{59BE773F-4FA6-334E-9273-D2C16AE2D6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24457" y="609600"/>
            <a:ext cx="4392162" cy="5707632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776" y="990600"/>
            <a:ext cx="4142609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rgbClr val="BFBFB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845" y="6410848"/>
            <a:ext cx="1881401" cy="36576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actransit.org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845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rgbClr val="BFBFB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8564" y="609600"/>
            <a:ext cx="3406761" cy="5867400"/>
          </a:xfrm>
          <a:prstGeom prst="rect">
            <a:avLst/>
          </a:prstGeom>
          <a:solidFill>
            <a:srgbClr val="008040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rgbClr val="BFBFB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1612920" y="23521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 userDrawn="1"/>
        </p:nvSpPr>
        <p:spPr>
          <a:xfrm>
            <a:off x="1707408" y="329703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BFBFBF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89120" y="319353"/>
            <a:ext cx="457200" cy="441325"/>
          </a:xfrm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fld id="{59BE773F-4FA6-334E-9273-D2C16AE2D6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1317" y="609600"/>
            <a:ext cx="5238844" cy="56388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87" y="990600"/>
            <a:ext cx="3162017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rgbClr val="BFBFB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6239" y="6410848"/>
            <a:ext cx="3743922" cy="36576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actransit.org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1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3A1A-C155-924A-9348-98C8A0DB6136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3F-4FA6-334E-9273-D2C16AE2D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6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3A1A-C155-924A-9348-98C8A0DB6136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3F-4FA6-334E-9273-D2C16AE2D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9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3A1A-C155-924A-9348-98C8A0DB6136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3F-4FA6-334E-9273-D2C16AE2D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3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3A1A-C155-924A-9348-98C8A0DB6136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3F-4FA6-334E-9273-D2C16AE2D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3A1A-C155-924A-9348-98C8A0DB6136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3F-4FA6-334E-9273-D2C16AE2D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5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3A1A-C155-924A-9348-98C8A0DB6136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3F-4FA6-334E-9273-D2C16AE2D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7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3A1A-C155-924A-9348-98C8A0DB6136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3F-4FA6-334E-9273-D2C16AE2D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40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4DCEE-A86A-5240-8964-E1B720A9C993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A4467-99E8-7147-9120-897D699A3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3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6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03A1A-C155-924A-9348-98C8A0DB6136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E773F-4FA6-334E-9273-D2C16AE2D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6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rgbClr val="FF8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>
              <a:solidFill>
                <a:srgbClr val="FF8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378094" y="6410848"/>
            <a:ext cx="1458057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00" b="1" spc="1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actransit.org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BFBFBF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457252" y="1150073"/>
            <a:ext cx="229496" cy="22152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1A4467-99E8-7147-9120-897D699A3D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1" r:id="rId11"/>
    <p:sldLayoutId id="2147483762" r:id="rId12"/>
    <p:sldLayoutId id="2147483760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b="1" kern="1200">
          <a:solidFill>
            <a:srgbClr val="008040"/>
          </a:solidFill>
          <a:latin typeface="Arial"/>
          <a:ea typeface="+mj-ea"/>
          <a:cs typeface="Arial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rgbClr val="FF8000"/>
        </a:buClr>
        <a:buSzPct val="85000"/>
        <a:buFont typeface="Wingdings 2" charset="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rgbClr val="008040"/>
        </a:buClr>
        <a:buSzPct val="70000"/>
        <a:buFont typeface="Wingdings" charset="2"/>
        <a:buChar char="ü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tx1"/>
        </a:buClr>
        <a:buSzPct val="75000"/>
        <a:buFont typeface="Wingdings 2"/>
        <a:buChar char=""/>
        <a:defRPr kumimoji="0"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50000"/>
        <a:buFont typeface="Wingdings"/>
        <a:buChar char=""/>
        <a:defRPr kumimoji="0"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rgbClr val="008040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co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" y="6940"/>
            <a:ext cx="9144000" cy="68580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0" y="6432953"/>
            <a:ext cx="9144000" cy="42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1200" b="1" spc="150" dirty="0" smtClean="0">
                <a:solidFill>
                  <a:schemeClr val="bg1"/>
                </a:solidFill>
                <a:ea typeface="Osaka" charset="-128"/>
              </a:rPr>
              <a:t>AC </a:t>
            </a:r>
            <a:r>
              <a:rPr lang="en-US" altLang="en-US" sz="1200" b="1" spc="150" dirty="0">
                <a:solidFill>
                  <a:schemeClr val="bg1"/>
                </a:solidFill>
                <a:ea typeface="Osaka" charset="-128"/>
              </a:rPr>
              <a:t>Transit  </a:t>
            </a:r>
            <a:r>
              <a:rPr lang="en-US" altLang="en-US" sz="1200" b="1" spc="150" dirty="0">
                <a:solidFill>
                  <a:schemeClr val="tx1"/>
                </a:solidFill>
                <a:ea typeface="Osaka" charset="-128"/>
              </a:rPr>
              <a:t>•</a:t>
            </a:r>
            <a:r>
              <a:rPr lang="en-US" altLang="en-US" sz="1200" b="1" spc="150" dirty="0">
                <a:solidFill>
                  <a:schemeClr val="bg1"/>
                </a:solidFill>
                <a:ea typeface="Osaka" charset="-128"/>
              </a:rPr>
              <a:t>  </a:t>
            </a:r>
            <a:r>
              <a:rPr lang="en-US" altLang="en-US" sz="1200" b="1" spc="150" dirty="0">
                <a:solidFill>
                  <a:schemeClr val="bg1"/>
                </a:solidFill>
                <a:ea typeface="Osaka" charset="-128"/>
                <a:sym typeface="Webdings" panose="05030102010509060703" pitchFamily="18" charset="2"/>
              </a:rPr>
              <a:t>1600 Franklin Street  </a:t>
            </a:r>
            <a:r>
              <a:rPr lang="en-US" altLang="en-US" sz="1200" b="1" spc="150" dirty="0">
                <a:solidFill>
                  <a:schemeClr val="tx1"/>
                </a:solidFill>
                <a:ea typeface="Osaka" charset="-128"/>
              </a:rPr>
              <a:t>•</a:t>
            </a:r>
            <a:r>
              <a:rPr lang="en-US" altLang="en-US" sz="1200" b="1" spc="150" dirty="0" smtClean="0">
                <a:solidFill>
                  <a:schemeClr val="bg1"/>
                </a:solidFill>
                <a:ea typeface="Osaka" charset="-128"/>
                <a:sym typeface="Webdings" panose="05030102010509060703" pitchFamily="18" charset="2"/>
              </a:rPr>
              <a:t> </a:t>
            </a:r>
            <a:r>
              <a:rPr lang="en-US" altLang="en-US" sz="1200" b="1" spc="150" dirty="0">
                <a:solidFill>
                  <a:schemeClr val="bg1"/>
                </a:solidFill>
                <a:ea typeface="Osaka" charset="-128"/>
                <a:sym typeface="Webdings" panose="05030102010509060703" pitchFamily="18" charset="2"/>
              </a:rPr>
              <a:t>  Oakland, CA 94612  </a:t>
            </a:r>
            <a:r>
              <a:rPr lang="en-US" altLang="en-US" sz="1200" b="1" spc="150" dirty="0">
                <a:solidFill>
                  <a:schemeClr val="tx1"/>
                </a:solidFill>
                <a:ea typeface="Osaka" charset="-128"/>
              </a:rPr>
              <a:t>•</a:t>
            </a:r>
            <a:r>
              <a:rPr lang="en-US" altLang="en-US" sz="1200" b="1" spc="150" dirty="0" smtClean="0">
                <a:solidFill>
                  <a:schemeClr val="bg1"/>
                </a:solidFill>
                <a:ea typeface="Osaka" charset="-128"/>
                <a:sym typeface="Webdings" panose="05030102010509060703" pitchFamily="18" charset="2"/>
              </a:rPr>
              <a:t>  actransit.org</a:t>
            </a:r>
            <a:endParaRPr lang="en-US" altLang="en-US" sz="1200" b="1" spc="150" dirty="0">
              <a:solidFill>
                <a:schemeClr val="bg1"/>
              </a:solidFill>
              <a:ea typeface="Osaka" charset="-128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1000" dirty="0">
              <a:solidFill>
                <a:srgbClr val="8F8F8C"/>
              </a:solidFill>
              <a:ea typeface="Osaka" charset="-128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1400" dirty="0">
              <a:ea typeface="MS PGothic" panose="020B0600070205080204" pitchFamily="34" charset="-128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1400" dirty="0">
              <a:ea typeface="MS PGothic" panose="020B0600070205080204" pitchFamily="34" charset="-128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1200" dirty="0">
              <a:ea typeface="MS PGothic" panose="020B0600070205080204" pitchFamily="34" charset="-128"/>
            </a:endParaRPr>
          </a:p>
        </p:txBody>
      </p:sp>
      <p:pic>
        <p:nvPicPr>
          <p:cNvPr id="6" name="Picture 5" descr="ACTransi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2" y="335584"/>
            <a:ext cx="2403697" cy="64603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770181" y="344210"/>
            <a:ext cx="6373819" cy="6229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smtClean="0">
                <a:ln>
                  <a:solidFill>
                    <a:srgbClr val="008040"/>
                  </a:solidFill>
                </a:ln>
                <a:solidFill>
                  <a:srgbClr val="008040"/>
                </a:solidFill>
                <a:latin typeface="Arial"/>
                <a:ea typeface="Geneva" pitchFamily="3" charset="0"/>
                <a:cs typeface="Arial"/>
              </a:rPr>
              <a:t>Transbay Taskforce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1114" y="2322857"/>
            <a:ext cx="385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8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WELCOME!</a:t>
            </a:r>
            <a:endParaRPr lang="en-US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8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5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8446" y="1029882"/>
            <a:ext cx="457200" cy="441325"/>
          </a:xfrm>
          <a:ln>
            <a:noFill/>
          </a:ln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fld id="{2C6B1FF6-39B9-40F5-8B67-33C6354A3D4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06528" y="6410848"/>
            <a:ext cx="1956471" cy="365760"/>
          </a:xfrm>
        </p:spPr>
        <p:txBody>
          <a:bodyPr/>
          <a:lstStyle/>
          <a:p>
            <a:pPr algn="r"/>
            <a:r>
              <a:rPr lang="en-US" dirty="0" smtClean="0"/>
              <a:t>actransit.org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1752" y="1670772"/>
            <a:ext cx="7492419" cy="47322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Cut Unproductive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 and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Reallocate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4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Reconfigure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Routes </a:t>
            </a:r>
            <a:endParaRPr lang="en-US" sz="3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Frequency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</a:p>
          <a:p>
            <a:pPr>
              <a:lnSpc>
                <a:spcPct val="120000"/>
              </a:lnSpc>
            </a:pPr>
            <a:endParaRPr lang="en-US" sz="3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Span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</a:p>
          <a:p>
            <a:pPr>
              <a:lnSpc>
                <a:spcPct val="120000"/>
              </a:lnSpc>
            </a:pPr>
            <a:endParaRPr lang="en-US" sz="3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Double Decker Buses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811" y="2042962"/>
            <a:ext cx="5386939" cy="4040204"/>
          </a:xfrm>
          <a:prstGeom prst="rect">
            <a:avLst/>
          </a:prstGeom>
        </p:spPr>
      </p:pic>
      <p:sp>
        <p:nvSpPr>
          <p:cNvPr id="7" name="Title 6"/>
          <p:cNvSpPr txBox="1">
            <a:spLocks/>
          </p:cNvSpPr>
          <p:nvPr/>
        </p:nvSpPr>
        <p:spPr>
          <a:xfrm>
            <a:off x="163105" y="333455"/>
            <a:ext cx="8818970" cy="5604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b="1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8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Overcrowding &amp; Improving Productivity</a:t>
            </a:r>
            <a:endParaRPr lang="en-US" sz="2800" dirty="0">
              <a:solidFill>
                <a:srgbClr val="008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19291" y="281501"/>
            <a:ext cx="457200" cy="441325"/>
          </a:xfrm>
          <a:ln>
            <a:noFill/>
          </a:ln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fld id="{2C6B1FF6-39B9-40F5-8B67-33C6354A3D4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half" idx="2"/>
          </p:nvPr>
        </p:nvSpPr>
        <p:spPr>
          <a:xfrm>
            <a:off x="435769" y="2886075"/>
            <a:ext cx="4045462" cy="2754539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Clr>
                <a:schemeClr val="bg1"/>
              </a:buClr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via Shattuck Avenue / Adeline Street / 40</a:t>
            </a:r>
            <a:r>
              <a:rPr lang="en-US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Street</a:t>
            </a:r>
            <a:endParaRPr lang="en-US" altLang="en-US" sz="360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06528" y="6410848"/>
            <a:ext cx="1956471" cy="365760"/>
          </a:xfrm>
        </p:spPr>
        <p:txBody>
          <a:bodyPr/>
          <a:lstStyle/>
          <a:p>
            <a:pPr algn="r"/>
            <a:r>
              <a:rPr lang="en-US" dirty="0" smtClean="0"/>
              <a:t>actransit.org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5277" t="35915" r="16061" b="7337"/>
          <a:stretch/>
        </p:blipFill>
        <p:spPr>
          <a:xfrm>
            <a:off x="4481231" y="1114425"/>
            <a:ext cx="4455600" cy="4652493"/>
          </a:xfrm>
          <a:prstGeom prst="rect">
            <a:avLst/>
          </a:prstGeom>
        </p:spPr>
      </p:pic>
      <p:sp>
        <p:nvSpPr>
          <p:cNvPr id="12" name="Title 6"/>
          <p:cNvSpPr txBox="1">
            <a:spLocks/>
          </p:cNvSpPr>
          <p:nvPr/>
        </p:nvSpPr>
        <p:spPr>
          <a:xfrm>
            <a:off x="163105" y="986176"/>
            <a:ext cx="4318126" cy="175241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b="1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F</a:t>
            </a:r>
            <a:b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 Campus to Transbay Terminal, SF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6066" t="19343" r="16061" b="64622"/>
          <a:stretch/>
        </p:blipFill>
        <p:spPr>
          <a:xfrm>
            <a:off x="255974" y="4043363"/>
            <a:ext cx="4044564" cy="120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3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fld id="{2C6B1FF6-39B9-40F5-8B67-33C6354A3D4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67880" y="6410848"/>
            <a:ext cx="1881401" cy="365760"/>
          </a:xfrm>
        </p:spPr>
        <p:txBody>
          <a:bodyPr/>
          <a:lstStyle/>
          <a:p>
            <a:pPr algn="r"/>
            <a:r>
              <a:rPr lang="en-US" dirty="0" smtClean="0"/>
              <a:t>actransit.org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05136" y="1002543"/>
            <a:ext cx="4268288" cy="125021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Geneva" pitchFamily="3" charset="0"/>
                <a:cs typeface="Arial" panose="020B0604020202020204" pitchFamily="34" charset="0"/>
              </a:rPr>
              <a:t>Next Steps</a:t>
            </a:r>
            <a:endParaRPr lang="en-US" alt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half" idx="2"/>
          </p:nvPr>
        </p:nvSpPr>
        <p:spPr>
          <a:xfrm>
            <a:off x="4659087" y="1817914"/>
            <a:ext cx="4140273" cy="465908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Part I Implementation</a:t>
            </a:r>
          </a:p>
          <a:p>
            <a:pPr marL="342900" indent="-342900">
              <a:lnSpc>
                <a:spcPct val="12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Part II Implementation</a:t>
            </a:r>
          </a:p>
          <a:p>
            <a:pPr marL="342900" indent="-342900">
              <a:lnSpc>
                <a:spcPct val="12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2018-19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Develop Expansion Plan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2020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" t="2676" r="3676" b="3953"/>
          <a:stretch/>
        </p:blipFill>
        <p:spPr>
          <a:xfrm>
            <a:off x="164305" y="909674"/>
            <a:ext cx="4371067" cy="5362539"/>
          </a:xfrm>
        </p:spPr>
      </p:pic>
    </p:spTree>
    <p:extLst>
      <p:ext uri="{BB962C8B-B14F-4D97-AF65-F5344CB8AC3E}">
        <p14:creationId xmlns:p14="http://schemas.microsoft.com/office/powerpoint/2010/main" val="5363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8-TransbayTomorrow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7768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5400" b="1" dirty="0" smtClean="0">
                <a:solidFill>
                  <a:srgbClr val="008040"/>
                </a:solidFill>
                <a:latin typeface="Arial"/>
                <a:ea typeface="Geneva" pitchFamily="3" charset="0"/>
                <a:cs typeface="Arial"/>
              </a:rPr>
              <a:t>August Service Change</a:t>
            </a:r>
            <a:endParaRPr lang="en-US" sz="5400" b="1" dirty="0"/>
          </a:p>
        </p:txBody>
      </p:sp>
      <p:pic>
        <p:nvPicPr>
          <p:cNvPr id="7" name="Picture 6" descr="ACTransit_knockou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6" y="6332805"/>
            <a:ext cx="1207190" cy="323880"/>
          </a:xfrm>
          <a:prstGeom prst="rect">
            <a:avLst/>
          </a:prstGeom>
        </p:spPr>
      </p:pic>
      <p:sp>
        <p:nvSpPr>
          <p:cNvPr id="11" name="Footer Placeholder 2"/>
          <p:cNvSpPr txBox="1">
            <a:spLocks/>
          </p:cNvSpPr>
          <p:nvPr/>
        </p:nvSpPr>
        <p:spPr>
          <a:xfrm>
            <a:off x="7445828" y="6364796"/>
            <a:ext cx="154577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actransit.org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6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8446" y="1029882"/>
            <a:ext cx="457200" cy="441325"/>
          </a:xfrm>
          <a:ln>
            <a:noFill/>
          </a:ln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fld id="{2C6B1FF6-39B9-40F5-8B67-33C6354A3D4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06528" y="6410848"/>
            <a:ext cx="1956471" cy="365760"/>
          </a:xfrm>
        </p:spPr>
        <p:txBody>
          <a:bodyPr/>
          <a:lstStyle/>
          <a:p>
            <a:pPr algn="r"/>
            <a:r>
              <a:rPr lang="en-US" dirty="0" smtClean="0"/>
              <a:t>actransit.org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1752" y="1670772"/>
            <a:ext cx="7492419" cy="47322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Speed Service with Stop Adjustments</a:t>
            </a:r>
          </a:p>
          <a:p>
            <a:pPr>
              <a:lnSpc>
                <a:spcPct val="120000"/>
              </a:lnSpc>
            </a:pPr>
            <a:endParaRPr lang="en-US" sz="4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Restrict </a:t>
            </a: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Passengers</a:t>
            </a:r>
          </a:p>
          <a:p>
            <a:pPr>
              <a:lnSpc>
                <a:spcPct val="120000"/>
              </a:lnSpc>
            </a:pP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Line L Route Adjustment</a:t>
            </a:r>
          </a:p>
          <a:p>
            <a:pPr>
              <a:lnSpc>
                <a:spcPct val="120000"/>
              </a:lnSpc>
            </a:pPr>
            <a:endParaRPr lang="en-US" sz="3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Line S Route Adjustment</a:t>
            </a:r>
          </a:p>
          <a:p>
            <a:pPr>
              <a:lnSpc>
                <a:spcPct val="120000"/>
              </a:lnSpc>
            </a:pPr>
            <a:endParaRPr lang="en-US" sz="3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Line E Schedule Adjustment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21" y="2389559"/>
            <a:ext cx="4303294" cy="3227470"/>
          </a:xfrm>
          <a:prstGeom prst="rect">
            <a:avLst/>
          </a:prstGeom>
        </p:spPr>
      </p:pic>
      <p:sp>
        <p:nvSpPr>
          <p:cNvPr id="7" name="Title 6"/>
          <p:cNvSpPr txBox="1">
            <a:spLocks/>
          </p:cNvSpPr>
          <p:nvPr/>
        </p:nvSpPr>
        <p:spPr>
          <a:xfrm>
            <a:off x="163105" y="475959"/>
            <a:ext cx="8818970" cy="5604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b="1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solidFill>
                  <a:srgbClr val="008040"/>
                </a:solidFill>
                <a:latin typeface="Arial"/>
                <a:ea typeface="Geneva" pitchFamily="3" charset="0"/>
                <a:cs typeface="Arial"/>
              </a:rPr>
              <a:t>August Service </a:t>
            </a:r>
            <a:r>
              <a:rPr lang="en-US" altLang="en-US" sz="2800" dirty="0" smtClean="0">
                <a:solidFill>
                  <a:srgbClr val="008040"/>
                </a:solidFill>
                <a:latin typeface="Arial"/>
                <a:ea typeface="Geneva" pitchFamily="3" charset="0"/>
                <a:cs typeface="Arial"/>
              </a:rPr>
              <a:t>Change</a:t>
            </a:r>
          </a:p>
          <a:p>
            <a:r>
              <a:rPr lang="en-US" sz="2800" dirty="0" smtClean="0">
                <a:solidFill>
                  <a:srgbClr val="008040"/>
                </a:solidFill>
                <a:latin typeface="Arial"/>
                <a:cs typeface="Arial"/>
              </a:rPr>
              <a:t>Part I – Transbay Tomorrow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353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0-initiativ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25604" y="6410848"/>
            <a:ext cx="1956471" cy="365760"/>
          </a:xfrm>
        </p:spPr>
        <p:txBody>
          <a:bodyPr/>
          <a:lstStyle/>
          <a:p>
            <a:pPr algn="r"/>
            <a:r>
              <a:rPr lang="en-US" dirty="0" smtClean="0"/>
              <a:t>actransit.org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34130" y="996004"/>
            <a:ext cx="457200" cy="441325"/>
          </a:xfrm>
          <a:ln>
            <a:noFill/>
          </a:ln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17768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5400" b="1" dirty="0" smtClean="0">
                <a:solidFill>
                  <a:srgbClr val="008040"/>
                </a:solidFill>
                <a:latin typeface="Arial"/>
                <a:ea typeface="Geneva" pitchFamily="3" charset="0"/>
                <a:cs typeface="Arial"/>
              </a:rPr>
              <a:t>RM 3 and SB 1</a:t>
            </a:r>
            <a:endParaRPr lang="en-US" sz="5400" b="1" dirty="0"/>
          </a:p>
        </p:txBody>
      </p:sp>
      <p:pic>
        <p:nvPicPr>
          <p:cNvPr id="4" name="Picture 3" descr="ACTransit_knockou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6" y="6332805"/>
            <a:ext cx="1207190" cy="32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1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19291" y="281501"/>
            <a:ext cx="457200" cy="441325"/>
          </a:xfrm>
          <a:ln>
            <a:noFill/>
          </a:ln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fld id="{2C6B1FF6-39B9-40F5-8B67-33C6354A3D4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half" idx="2"/>
          </p:nvPr>
        </p:nvSpPr>
        <p:spPr>
          <a:xfrm>
            <a:off x="239923" y="1794982"/>
            <a:ext cx="4215935" cy="3916323"/>
          </a:xfrm>
        </p:spPr>
        <p:txBody>
          <a:bodyPr>
            <a:noAutofit/>
          </a:bodyPr>
          <a:lstStyle/>
          <a:p>
            <a:r>
              <a:rPr lang="en-US" sz="2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Toll increase on 7 state-owned bridges phased in over 6 years </a:t>
            </a:r>
          </a:p>
          <a:p>
            <a:r>
              <a:rPr lang="en-US" sz="2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Passed with 54</a:t>
            </a:r>
            <a:r>
              <a:rPr lang="en-US" sz="21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support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 – January 1, 2019</a:t>
            </a:r>
          </a:p>
          <a:p>
            <a:pPr marL="227013" indent="-227013">
              <a:buClrTx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January 1, 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marL="227013" indent="-227013"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 – January 1, 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  <a:p>
            <a:r>
              <a:rPr lang="en-US" sz="2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Billion Expenditure Plan </a:t>
            </a:r>
          </a:p>
          <a:p>
            <a:pPr marL="227013" indent="-227013">
              <a:buClrTx/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capital projects</a:t>
            </a:r>
          </a:p>
          <a:p>
            <a:pPr marL="227013" indent="-227013">
              <a:buClrTx/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16% transit operating program </a:t>
            </a:r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06528" y="6410848"/>
            <a:ext cx="1956471" cy="365760"/>
          </a:xfrm>
        </p:spPr>
        <p:txBody>
          <a:bodyPr/>
          <a:lstStyle/>
          <a:p>
            <a:pPr algn="r"/>
            <a:r>
              <a:rPr lang="en-US" dirty="0" smtClean="0"/>
              <a:t>actransit.org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6722" y="1073895"/>
            <a:ext cx="4082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Measure 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6" r="266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89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19291" y="281501"/>
            <a:ext cx="457200" cy="441325"/>
          </a:xfrm>
          <a:ln>
            <a:noFill/>
          </a:ln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fld id="{2C6B1FF6-39B9-40F5-8B67-33C6354A3D4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half" idx="2"/>
          </p:nvPr>
        </p:nvSpPr>
        <p:spPr>
          <a:xfrm>
            <a:off x="221526" y="1830840"/>
            <a:ext cx="4215935" cy="379742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Express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$20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 for “Regional Express Service” </a:t>
            </a:r>
          </a:p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Capacity Transit Improvements </a:t>
            </a:r>
            <a:endParaRPr lang="en-US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million for new buses, a new bus facility, and other enhancements to Transbay service.</a:t>
            </a:r>
          </a:p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Bus 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Improvements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$100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 for AC Transit Rapid Bus Improvements</a:t>
            </a:r>
            <a:endParaRPr lang="en-US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06528" y="6410848"/>
            <a:ext cx="1956471" cy="365760"/>
          </a:xfrm>
        </p:spPr>
        <p:txBody>
          <a:bodyPr/>
          <a:lstStyle/>
          <a:p>
            <a:pPr algn="r"/>
            <a:r>
              <a:rPr lang="en-US" dirty="0" smtClean="0"/>
              <a:t>actransit.org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5833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149000" y="951582"/>
            <a:ext cx="4325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to AC Transit</a:t>
            </a:r>
            <a:b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1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fld id="{2C6B1FF6-39B9-40F5-8B67-33C6354A3D4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67880" y="6410848"/>
            <a:ext cx="1881401" cy="365760"/>
          </a:xfrm>
        </p:spPr>
        <p:txBody>
          <a:bodyPr/>
          <a:lstStyle/>
          <a:p>
            <a:pPr algn="r"/>
            <a:r>
              <a:rPr lang="en-US" dirty="0" smtClean="0"/>
              <a:t>actransit.org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half" idx="2"/>
          </p:nvPr>
        </p:nvSpPr>
        <p:spPr>
          <a:xfrm>
            <a:off x="4659087" y="899160"/>
            <a:ext cx="4140273" cy="5266174"/>
          </a:xfrm>
        </p:spPr>
        <p:txBody>
          <a:bodyPr>
            <a:no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Invests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$5.4 billion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annually over the next decade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fix California’s transportation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Addresses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backlog of repairs and upgrades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while ensuring a cleaner and more sustainable travel network for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Funds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will be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protected under a constitutional amendment</a:t>
            </a:r>
            <a:r>
              <a:rPr lang="en-US" sz="2000" b="1" dirty="0">
                <a:solidFill>
                  <a:srgbClr val="FF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(ACA 5) which safeguards new dollars for transportation use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08845" y="1653086"/>
            <a:ext cx="4262694" cy="4664146"/>
          </a:xfrm>
        </p:spPr>
      </p:sp>
      <p:pic>
        <p:nvPicPr>
          <p:cNvPr id="8" name="Picture Placeholder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9" t="603" r="10679" b="9475"/>
          <a:stretch/>
        </p:blipFill>
        <p:spPr>
          <a:xfrm>
            <a:off x="208845" y="1184830"/>
            <a:ext cx="4262694" cy="5132402"/>
          </a:xfrm>
          <a:prstGeom prst="rect">
            <a:avLst/>
          </a:prstGeom>
        </p:spPr>
      </p:pic>
      <p:sp>
        <p:nvSpPr>
          <p:cNvPr id="9" name="Title 6"/>
          <p:cNvSpPr txBox="1">
            <a:spLocks/>
          </p:cNvSpPr>
          <p:nvPr/>
        </p:nvSpPr>
        <p:spPr>
          <a:xfrm>
            <a:off x="163105" y="615920"/>
            <a:ext cx="4308434" cy="144156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800" dirty="0" smtClean="0">
                <a:solidFill>
                  <a:srgbClr val="FF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</a:t>
            </a:r>
            <a:br>
              <a:rPr lang="en-US" sz="4800" dirty="0" smtClean="0">
                <a:solidFill>
                  <a:srgbClr val="FF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solidFill>
                  <a:srgbClr val="FF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SB1 help?</a:t>
            </a:r>
            <a:endParaRPr lang="en-US" sz="4800" dirty="0">
              <a:solidFill>
                <a:srgbClr val="FF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0680" y="283878"/>
            <a:ext cx="457200" cy="441325"/>
          </a:xfrm>
          <a:ln>
            <a:noFill/>
          </a:ln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fld id="{2C6B1FF6-39B9-40F5-8B67-33C6354A3D4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67880" y="6410848"/>
            <a:ext cx="1881401" cy="365760"/>
          </a:xfrm>
        </p:spPr>
        <p:txBody>
          <a:bodyPr/>
          <a:lstStyle/>
          <a:p>
            <a:pPr algn="r"/>
            <a:r>
              <a:rPr lang="en-US" dirty="0" smtClean="0"/>
              <a:t>actransit.org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half" idx="2"/>
          </p:nvPr>
        </p:nvSpPr>
        <p:spPr>
          <a:xfrm>
            <a:off x="4659087" y="991402"/>
            <a:ext cx="4140273" cy="5485596"/>
          </a:xfrm>
        </p:spPr>
        <p:txBody>
          <a:bodyPr>
            <a:normAutofit fontScale="47500" lnSpcReduction="20000"/>
          </a:bodyPr>
          <a:lstStyle/>
          <a:p>
            <a:pPr marL="8686" defTabSz="931774">
              <a:lnSpc>
                <a:spcPct val="120000"/>
              </a:lnSpc>
              <a:buClr>
                <a:schemeClr val="bg1"/>
              </a:buClr>
              <a:defRPr/>
            </a:pPr>
            <a:r>
              <a:rPr lang="en-US" sz="2900" b="1" u="sng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AC Transit will use the funds to:</a:t>
            </a:r>
          </a:p>
          <a:p>
            <a:pPr marL="183394" indent="-174708" defTabSz="931774">
              <a:lnSpc>
                <a:spcPct val="12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9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Replace </a:t>
            </a:r>
            <a:r>
              <a:rPr lang="en-US" altLang="en-US" sz="29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59 urban diesel buses with </a:t>
            </a:r>
            <a:r>
              <a:rPr lang="en-US" altLang="en-US" sz="2900" b="1" dirty="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hybrid </a:t>
            </a:r>
            <a:r>
              <a:rPr lang="en-US" altLang="en-US" sz="2900" b="1" dirty="0" smtClean="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buses</a:t>
            </a:r>
            <a:endParaRPr lang="en-US" altLang="en-US" sz="2900" b="1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83394" indent="-174708" defTabSz="931774">
              <a:lnSpc>
                <a:spcPct val="12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9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Acquire </a:t>
            </a:r>
            <a:r>
              <a:rPr lang="en-US" altLang="en-US" sz="2900" b="1" dirty="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15 zero-emission </a:t>
            </a:r>
            <a:r>
              <a:rPr lang="en-US" altLang="en-US" sz="2900" b="1" dirty="0" smtClean="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buses</a:t>
            </a:r>
            <a:endParaRPr lang="en-US" altLang="en-US" sz="2900" b="1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83394" indent="-174708" defTabSz="931774">
              <a:lnSpc>
                <a:spcPct val="12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9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Renovate our Customer Service </a:t>
            </a:r>
            <a:r>
              <a:rPr lang="en-US" altLang="en-US" sz="2900" b="1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Center</a:t>
            </a:r>
          </a:p>
          <a:p>
            <a:pPr marL="183394" indent="-174708" defTabSz="931774">
              <a:lnSpc>
                <a:spcPct val="12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900" b="1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Support General Operations</a:t>
            </a:r>
          </a:p>
          <a:p>
            <a:pPr marL="183394" indent="-174708" defTabSz="931774">
              <a:lnSpc>
                <a:spcPct val="12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900" b="1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Funding for BRT Project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86" defTabSz="931774">
              <a:lnSpc>
                <a:spcPct val="120000"/>
              </a:lnSpc>
              <a:buClr>
                <a:schemeClr val="bg1"/>
              </a:buClr>
              <a:defRPr/>
            </a:pPr>
            <a:endParaRPr lang="en-US" sz="2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86" defTabSz="931774">
              <a:lnSpc>
                <a:spcPct val="120000"/>
              </a:lnSpc>
              <a:buClr>
                <a:schemeClr val="bg1"/>
              </a:buClr>
              <a:defRPr/>
            </a:pPr>
            <a:r>
              <a:rPr lang="en-US" sz="29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SB1 Revenue Mechanisms:</a:t>
            </a:r>
          </a:p>
          <a:p>
            <a:pPr marL="183394" indent="-174708" defTabSz="931774">
              <a:lnSpc>
                <a:spcPct val="12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9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12¢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in gasoline excise tax</a:t>
            </a:r>
            <a:endParaRPr lang="en-US" sz="29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394" indent="-174708" defTabSz="931774">
              <a:lnSpc>
                <a:spcPct val="12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9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¢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in diesel excise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tax</a:t>
            </a:r>
          </a:p>
          <a:p>
            <a:pPr marL="183394" indent="-174708" defTabSz="931774">
              <a:lnSpc>
                <a:spcPct val="12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4%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in diesel sales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tax</a:t>
            </a:r>
            <a:endParaRPr lang="en-US" sz="29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394" indent="-174708" defTabSz="931774">
              <a:lnSpc>
                <a:spcPct val="12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annual vehicle registration fee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market value, capped at </a:t>
            </a:r>
            <a:r>
              <a:rPr lang="en-US" sz="29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$175</a:t>
            </a:r>
            <a:endParaRPr lang="en-US" sz="29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394" indent="-174708" defTabSz="931774">
              <a:lnSpc>
                <a:spcPct val="12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New Road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Improvement Fee of </a:t>
            </a:r>
            <a:r>
              <a:rPr lang="en-US" sz="2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$100 per zero emission </a:t>
            </a:r>
            <a:r>
              <a:rPr lang="en-US" sz="29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</a:t>
            </a:r>
            <a:endParaRPr lang="en-US" sz="29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9" t="603" r="10679" b="9475"/>
          <a:stretch/>
        </p:blipFill>
        <p:spPr>
          <a:xfrm>
            <a:off x="208845" y="1184830"/>
            <a:ext cx="4262694" cy="5132402"/>
          </a:xfrm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163105" y="615920"/>
            <a:ext cx="4308434" cy="144156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800" dirty="0" smtClean="0">
                <a:solidFill>
                  <a:srgbClr val="FF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SB1 do?</a:t>
            </a:r>
            <a:endParaRPr lang="en-US" sz="4800" dirty="0">
              <a:solidFill>
                <a:srgbClr val="FF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0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198919"/>
            <a:ext cx="9144000" cy="659081"/>
          </a:xfrm>
          <a:prstGeom prst="rect">
            <a:avLst/>
          </a:prstGeom>
          <a:solidFill>
            <a:srgbClr val="FF8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7768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5400" b="1" dirty="0" smtClean="0">
                <a:solidFill>
                  <a:srgbClr val="008040"/>
                </a:solidFill>
                <a:latin typeface="Arial"/>
                <a:ea typeface="Geneva" pitchFamily="3" charset="0"/>
                <a:cs typeface="Arial"/>
              </a:rPr>
              <a:t>Salesforce Transit Center</a:t>
            </a:r>
            <a:endParaRPr lang="en-US" sz="5400" b="1" dirty="0"/>
          </a:p>
        </p:txBody>
      </p:sp>
      <p:pic>
        <p:nvPicPr>
          <p:cNvPr id="7" name="Picture 6" descr="ACTransit_knockou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6" y="6332805"/>
            <a:ext cx="1207190" cy="323880"/>
          </a:xfrm>
          <a:prstGeom prst="rect">
            <a:avLst/>
          </a:prstGeom>
        </p:spPr>
      </p:pic>
      <p:sp>
        <p:nvSpPr>
          <p:cNvPr id="11" name="Footer Placeholder 2"/>
          <p:cNvSpPr txBox="1">
            <a:spLocks/>
          </p:cNvSpPr>
          <p:nvPr/>
        </p:nvSpPr>
        <p:spPr>
          <a:xfrm>
            <a:off x="7445828" y="6364796"/>
            <a:ext cx="154577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actransit.org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91" y="1189146"/>
            <a:ext cx="7237817" cy="500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fld id="{2C6B1FF6-39B9-40F5-8B67-33C6354A3D4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67880" y="6410848"/>
            <a:ext cx="1881401" cy="365760"/>
          </a:xfrm>
        </p:spPr>
        <p:txBody>
          <a:bodyPr/>
          <a:lstStyle/>
          <a:p>
            <a:pPr algn="r"/>
            <a:r>
              <a:rPr lang="en-US" dirty="0" smtClean="0"/>
              <a:t>actransit.org</a:t>
            </a:r>
            <a:endParaRPr 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08845" y="1653086"/>
            <a:ext cx="4262694" cy="4664146"/>
          </a:xfrm>
        </p:spPr>
      </p:sp>
      <p:pic>
        <p:nvPicPr>
          <p:cNvPr id="8" name="Picture Placeholder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9" t="603" r="10679" b="9475"/>
          <a:stretch/>
        </p:blipFill>
        <p:spPr>
          <a:xfrm>
            <a:off x="208845" y="1184830"/>
            <a:ext cx="4262694" cy="5132402"/>
          </a:xfrm>
          <a:prstGeom prst="rect">
            <a:avLst/>
          </a:prstGeom>
        </p:spPr>
      </p:pic>
      <p:sp>
        <p:nvSpPr>
          <p:cNvPr id="9" name="Title 6"/>
          <p:cNvSpPr txBox="1">
            <a:spLocks/>
          </p:cNvSpPr>
          <p:nvPr/>
        </p:nvSpPr>
        <p:spPr>
          <a:xfrm>
            <a:off x="163105" y="615920"/>
            <a:ext cx="4308434" cy="144156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800" dirty="0">
                <a:solidFill>
                  <a:srgbClr val="FF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Vulnerability of SB1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4032" y="990600"/>
            <a:ext cx="4266681" cy="5257800"/>
          </a:xfrm>
        </p:spPr>
        <p:txBody>
          <a:bodyPr>
            <a:noAutofit/>
          </a:bodyPr>
          <a:lstStyle/>
          <a:p>
            <a:pPr marL="257175" indent="-25717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 1 is </a:t>
            </a:r>
            <a:r>
              <a:rPr lang="en-US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facing 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repeal </a:t>
            </a:r>
            <a:r>
              <a:rPr lang="en-US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seeks a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constitutional amendment that would repeal SB1 and require future increases to be approved by voters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 will </a:t>
            </a:r>
            <a:r>
              <a:rPr lang="en-US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November </a:t>
            </a:r>
            <a:r>
              <a:rPr lang="en-US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ballot as Proposition 6.</a:t>
            </a:r>
            <a:endParaRPr lang="en-US" sz="1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Fighting the gas tax may appear to be good politics, but it isn’t. 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will do everything in my power to defeat any repeal effort that may make it to the ballot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.” – Governor Jerry Brown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0" y="849126"/>
            <a:ext cx="9144000" cy="453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Arial" pitchFamily="34" charset="0"/>
                <a:ea typeface="Geneva" pitchFamily="3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000000"/>
                </a:solidFill>
                <a:latin typeface="Arial" pitchFamily="34" charset="0"/>
                <a:ea typeface="Geneva" pitchFamily="3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Geneva" pitchFamily="3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Geneva" pitchFamily="3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Geneva" pitchFamily="3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Geneva" pitchFamily="3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Geneva" pitchFamily="3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Geneva" pitchFamily="3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000000"/>
                </a:solidFill>
                <a:latin typeface="Arial" pitchFamily="34" charset="0"/>
                <a:ea typeface="Geneva" pitchFamily="3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800" i="1" dirty="0">
                <a:solidFill>
                  <a:schemeClr val="bg1">
                    <a:lumMod val="65000"/>
                  </a:schemeClr>
                </a:solidFill>
                <a:ea typeface="Osaka" pitchFamily="3" charset="-128"/>
              </a:rPr>
              <a:t>Connecting our Communities with safe, reliable, sustainable service… </a:t>
            </a:r>
            <a:endParaRPr lang="en-US" altLang="en-US" sz="3800" i="1" dirty="0" smtClean="0">
              <a:solidFill>
                <a:schemeClr val="bg1">
                  <a:lumMod val="65000"/>
                </a:schemeClr>
              </a:solidFill>
              <a:ea typeface="Osaka" pitchFamily="3" charset="-128"/>
            </a:endParaRP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en-US" altLang="en-US" sz="3800" i="1" dirty="0">
              <a:solidFill>
                <a:srgbClr val="008040"/>
              </a:solidFill>
              <a:ea typeface="Osaka" pitchFamily="3" charset="-128"/>
            </a:endParaRP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en-US" altLang="en-US" sz="3800" i="1" dirty="0" smtClean="0">
              <a:solidFill>
                <a:srgbClr val="008040"/>
              </a:solidFill>
              <a:ea typeface="Osaka" pitchFamily="3" charset="-128"/>
            </a:endParaRP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en-US" altLang="en-US" sz="3800" i="1" dirty="0">
              <a:solidFill>
                <a:srgbClr val="008040"/>
              </a:solidFill>
              <a:ea typeface="Osaka" pitchFamily="3" charset="-128"/>
            </a:endParaRP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3800" i="1" dirty="0" smtClean="0">
                <a:solidFill>
                  <a:srgbClr val="A6A6A6"/>
                </a:solidFill>
                <a:ea typeface="Osaka" pitchFamily="3" charset="-128"/>
              </a:rPr>
              <a:t>We’ll </a:t>
            </a:r>
            <a:r>
              <a:rPr lang="en-US" altLang="en-US" sz="3800" i="1" dirty="0">
                <a:solidFill>
                  <a:srgbClr val="A6A6A6"/>
                </a:solidFill>
                <a:ea typeface="Osaka" pitchFamily="3" charset="-128"/>
              </a:rPr>
              <a:t>get you there!</a:t>
            </a:r>
            <a:endParaRPr lang="en-US" altLang="en-US" sz="3800" i="1" dirty="0">
              <a:solidFill>
                <a:srgbClr val="A6A6A6"/>
              </a:solidFill>
              <a:ea typeface="MS PGothic" pitchFamily="34" charset="-128"/>
            </a:endParaRPr>
          </a:p>
        </p:txBody>
      </p:sp>
      <p:pic>
        <p:nvPicPr>
          <p:cNvPr id="50182" name="Picture 6" descr="ACT_logo_screencapture_z3transparent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9" y="2779713"/>
            <a:ext cx="4452937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0" y="6432953"/>
            <a:ext cx="9144000" cy="42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Geneva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1200" b="1" spc="150" dirty="0" smtClean="0">
                <a:solidFill>
                  <a:schemeClr val="bg1"/>
                </a:solidFill>
                <a:ea typeface="Osaka" charset="-128"/>
              </a:rPr>
              <a:t>AC </a:t>
            </a:r>
            <a:r>
              <a:rPr lang="en-US" altLang="en-US" sz="1200" b="1" spc="150" dirty="0">
                <a:solidFill>
                  <a:schemeClr val="bg1"/>
                </a:solidFill>
                <a:ea typeface="Osaka" charset="-128"/>
              </a:rPr>
              <a:t>Transit  </a:t>
            </a:r>
            <a:r>
              <a:rPr lang="en-US" altLang="en-US" sz="1200" b="1" spc="150" dirty="0">
                <a:solidFill>
                  <a:schemeClr val="tx1"/>
                </a:solidFill>
                <a:ea typeface="Osaka" charset="-128"/>
              </a:rPr>
              <a:t>•</a:t>
            </a:r>
            <a:r>
              <a:rPr lang="en-US" altLang="en-US" sz="1200" b="1" spc="150" dirty="0">
                <a:solidFill>
                  <a:schemeClr val="bg1"/>
                </a:solidFill>
                <a:ea typeface="Osaka" charset="-128"/>
              </a:rPr>
              <a:t>  </a:t>
            </a:r>
            <a:r>
              <a:rPr lang="en-US" altLang="en-US" sz="1200" b="1" spc="150" dirty="0">
                <a:solidFill>
                  <a:schemeClr val="bg1"/>
                </a:solidFill>
                <a:ea typeface="Osaka" charset="-128"/>
                <a:sym typeface="Webdings" panose="05030102010509060703" pitchFamily="18" charset="2"/>
              </a:rPr>
              <a:t>1600 Franklin Street  </a:t>
            </a:r>
            <a:r>
              <a:rPr lang="en-US" altLang="en-US" sz="1200" b="1" spc="150" dirty="0">
                <a:solidFill>
                  <a:schemeClr val="tx1"/>
                </a:solidFill>
                <a:ea typeface="Osaka" charset="-128"/>
              </a:rPr>
              <a:t>•</a:t>
            </a:r>
            <a:r>
              <a:rPr lang="en-US" altLang="en-US" sz="1200" b="1" spc="150" dirty="0" smtClean="0">
                <a:solidFill>
                  <a:schemeClr val="bg1"/>
                </a:solidFill>
                <a:ea typeface="Osaka" charset="-128"/>
                <a:sym typeface="Webdings" panose="05030102010509060703" pitchFamily="18" charset="2"/>
              </a:rPr>
              <a:t> </a:t>
            </a:r>
            <a:r>
              <a:rPr lang="en-US" altLang="en-US" sz="1200" b="1" spc="150" dirty="0">
                <a:solidFill>
                  <a:schemeClr val="bg1"/>
                </a:solidFill>
                <a:ea typeface="Osaka" charset="-128"/>
                <a:sym typeface="Webdings" panose="05030102010509060703" pitchFamily="18" charset="2"/>
              </a:rPr>
              <a:t>  Oakland, CA 94612  </a:t>
            </a:r>
            <a:r>
              <a:rPr lang="en-US" altLang="en-US" sz="1200" b="1" spc="150" dirty="0">
                <a:solidFill>
                  <a:schemeClr val="tx1"/>
                </a:solidFill>
                <a:ea typeface="Osaka" charset="-128"/>
              </a:rPr>
              <a:t>•</a:t>
            </a:r>
            <a:r>
              <a:rPr lang="en-US" altLang="en-US" sz="1200" b="1" spc="150" dirty="0" smtClean="0">
                <a:solidFill>
                  <a:schemeClr val="bg1"/>
                </a:solidFill>
                <a:ea typeface="Osaka" charset="-128"/>
                <a:sym typeface="Webdings" panose="05030102010509060703" pitchFamily="18" charset="2"/>
              </a:rPr>
              <a:t>  actransit.org</a:t>
            </a:r>
            <a:endParaRPr lang="en-US" altLang="en-US" sz="1200" b="1" spc="150" dirty="0">
              <a:solidFill>
                <a:schemeClr val="bg1"/>
              </a:solidFill>
              <a:ea typeface="Osaka" charset="-128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1000" dirty="0">
              <a:solidFill>
                <a:srgbClr val="8F8F8C"/>
              </a:solidFill>
              <a:ea typeface="Osaka" charset="-128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1400" dirty="0">
              <a:ea typeface="MS PGothic" panose="020B0600070205080204" pitchFamily="34" charset="-128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1400" dirty="0">
              <a:ea typeface="MS PGothic" panose="020B0600070205080204" pitchFamily="34" charset="-128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1200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84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8446" y="1001502"/>
            <a:ext cx="457200" cy="441325"/>
          </a:xfrm>
          <a:ln>
            <a:noFill/>
          </a:ln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fld id="{2C6B1FF6-39B9-40F5-8B67-33C6354A3D4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06528" y="6410848"/>
            <a:ext cx="1956471" cy="365760"/>
          </a:xfrm>
        </p:spPr>
        <p:txBody>
          <a:bodyPr/>
          <a:lstStyle/>
          <a:p>
            <a:pPr algn="r"/>
            <a:r>
              <a:rPr lang="en-US" dirty="0" smtClean="0"/>
              <a:t>actransit.org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7674" y="1361135"/>
            <a:ext cx="5318094" cy="480033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Full Operations August 12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2018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Dedicated Bays for each Route</a:t>
            </a:r>
          </a:p>
          <a:p>
            <a:pPr>
              <a:spcBef>
                <a:spcPts val="200"/>
              </a:spcBef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Dedicated Off-Ramp from Bay Bridge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more San Francisco Streets</a:t>
            </a:r>
          </a:p>
          <a:p>
            <a:pPr lvl="1">
              <a:spcBef>
                <a:spcPts val="200"/>
              </a:spcBef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Capacity to Grow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ervice</a:t>
            </a:r>
          </a:p>
          <a:p>
            <a:pPr>
              <a:spcBef>
                <a:spcPts val="200"/>
              </a:spcBef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More Passenger Amenities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Weatherproof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Retail</a:t>
            </a:r>
          </a:p>
          <a:p>
            <a:pPr lvl="1">
              <a:spcBef>
                <a:spcPts val="200"/>
              </a:spcBef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Reduced Emissions and Increased PM Reliability with Midday Storage</a:t>
            </a:r>
          </a:p>
          <a:p>
            <a:pPr>
              <a:spcBef>
                <a:spcPts val="200"/>
              </a:spcBef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163105" y="360507"/>
            <a:ext cx="8818970" cy="706447"/>
          </a:xfr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8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Salesforce Transit Center</a:t>
            </a:r>
            <a:endParaRPr lang="en-US" sz="4400" dirty="0">
              <a:solidFill>
                <a:srgbClr val="008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960" y="1648562"/>
            <a:ext cx="3697362" cy="42059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58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8-TransbayTomorrow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7768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5400" b="1" dirty="0" smtClean="0">
                <a:solidFill>
                  <a:srgbClr val="008040"/>
                </a:solidFill>
                <a:latin typeface="Arial"/>
                <a:ea typeface="Geneva" pitchFamily="3" charset="0"/>
                <a:cs typeface="Arial"/>
              </a:rPr>
              <a:t>Transbay Tomorrow</a:t>
            </a:r>
            <a:endParaRPr lang="en-US" sz="5400" b="1" dirty="0"/>
          </a:p>
        </p:txBody>
      </p:sp>
      <p:pic>
        <p:nvPicPr>
          <p:cNvPr id="7" name="Picture 6" descr="ACTransit_knockou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6" y="6332805"/>
            <a:ext cx="1207190" cy="323880"/>
          </a:xfrm>
          <a:prstGeom prst="rect">
            <a:avLst/>
          </a:prstGeom>
        </p:spPr>
      </p:pic>
      <p:sp>
        <p:nvSpPr>
          <p:cNvPr id="11" name="Footer Placeholder 2"/>
          <p:cNvSpPr txBox="1">
            <a:spLocks/>
          </p:cNvSpPr>
          <p:nvPr/>
        </p:nvSpPr>
        <p:spPr>
          <a:xfrm>
            <a:off x="7445828" y="6364796"/>
            <a:ext cx="154577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actransit.org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8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8446" y="1001502"/>
            <a:ext cx="457200" cy="441325"/>
          </a:xfrm>
          <a:ln>
            <a:noFill/>
          </a:ln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fld id="{2C6B1FF6-39B9-40F5-8B67-33C6354A3D4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06528" y="6410848"/>
            <a:ext cx="1956471" cy="365760"/>
          </a:xfrm>
        </p:spPr>
        <p:txBody>
          <a:bodyPr/>
          <a:lstStyle/>
          <a:p>
            <a:pPr algn="r"/>
            <a:r>
              <a:rPr lang="en-US" dirty="0" smtClean="0"/>
              <a:t>actransit.org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7674" y="1610517"/>
            <a:ext cx="5318094" cy="480033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Launched from MTC’s Core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Transit Study</a:t>
            </a:r>
          </a:p>
          <a:p>
            <a:pPr>
              <a:spcBef>
                <a:spcPts val="200"/>
              </a:spcBef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develop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Implement Bay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Bridge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Transbay Service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across:</a:t>
            </a:r>
          </a:p>
          <a:p>
            <a:pPr lvl="1">
              <a:spcBef>
                <a:spcPts val="2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Routing</a:t>
            </a:r>
          </a:p>
          <a:p>
            <a:pPr lvl="1">
              <a:spcBef>
                <a:spcPts val="2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Scheduling </a:t>
            </a:r>
          </a:p>
          <a:p>
            <a:pPr lvl="1">
              <a:spcBef>
                <a:spcPts val="2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Stops</a:t>
            </a:r>
          </a:p>
          <a:p>
            <a:pPr lvl="1">
              <a:spcBef>
                <a:spcPts val="2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Fares</a:t>
            </a:r>
          </a:p>
          <a:p>
            <a:pPr lvl="1">
              <a:spcBef>
                <a:spcPts val="2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</a:p>
          <a:p>
            <a:pPr>
              <a:spcBef>
                <a:spcPts val="200"/>
              </a:spcBef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Three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Phases:</a:t>
            </a:r>
          </a:p>
          <a:p>
            <a:pPr lvl="1">
              <a:spcBef>
                <a:spcPts val="2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Existing Conditions (complete)</a:t>
            </a:r>
          </a:p>
          <a:p>
            <a:pPr lvl="1">
              <a:spcBef>
                <a:spcPts val="2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Cost-Neutral Service Plan &amp; Fare Policy (ongoing)</a:t>
            </a:r>
          </a:p>
          <a:p>
            <a:pPr lvl="1">
              <a:spcBef>
                <a:spcPts val="2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Expansion Service Plan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(2018-2019)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Placeholder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59" y="1844396"/>
            <a:ext cx="3241040" cy="3953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163105" y="360507"/>
            <a:ext cx="8818970" cy="706447"/>
          </a:xfr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8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Transbay Tomorrow: Overview</a:t>
            </a:r>
            <a:endParaRPr lang="en-US" sz="4400" dirty="0">
              <a:solidFill>
                <a:srgbClr val="008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0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8446" y="1001502"/>
            <a:ext cx="457200" cy="441325"/>
          </a:xfrm>
          <a:ln>
            <a:noFill/>
          </a:ln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fld id="{2C6B1FF6-39B9-40F5-8B67-33C6354A3D4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06528" y="6410848"/>
            <a:ext cx="1956471" cy="365760"/>
          </a:xfrm>
        </p:spPr>
        <p:txBody>
          <a:bodyPr/>
          <a:lstStyle/>
          <a:p>
            <a:pPr algn="r"/>
            <a:r>
              <a:rPr lang="en-US" dirty="0" smtClean="0"/>
              <a:t>actransit.org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61" y="1619347"/>
            <a:ext cx="3948110" cy="2613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74" y="1619346"/>
            <a:ext cx="4250515" cy="2604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545005" y="4572064"/>
            <a:ext cx="3671534" cy="1806962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Overcrowding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163474" y="4604787"/>
            <a:ext cx="3671534" cy="177423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rgbClr val="FF8000"/>
              </a:buClr>
              <a:buSzPct val="85000"/>
              <a:buFont typeface="Wingdings 2" charset="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rgbClr val="008040"/>
              </a:buClr>
              <a:buSzPct val="70000"/>
              <a:buFont typeface="Wingdings" charset="2"/>
              <a:buChar char="ü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 2"/>
              <a:buChar char=""/>
              <a:defRPr kumimoji="0"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50000"/>
              <a:buFont typeface="Wingdings"/>
              <a:buChar char=""/>
              <a:defRPr kumimoji="0"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rgbClr val="008040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Productivity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3105" y="333455"/>
            <a:ext cx="8818970" cy="65981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b="1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rgbClr val="008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Issues</a:t>
            </a:r>
            <a:endParaRPr lang="en-US" sz="4800" dirty="0">
              <a:solidFill>
                <a:srgbClr val="008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105769"/>
              </p:ext>
            </p:extLst>
          </p:nvPr>
        </p:nvGraphicFramePr>
        <p:xfrm>
          <a:off x="228600" y="1578543"/>
          <a:ext cx="8534400" cy="4441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4815086" y="1730114"/>
            <a:ext cx="2712971" cy="704362"/>
          </a:xfrm>
          <a:prstGeom prst="rect">
            <a:avLst/>
          </a:prstGeom>
          <a:solidFill>
            <a:schemeClr val="bg2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Ridership has increased 30% in the last 5 years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3105" y="312171"/>
            <a:ext cx="8818970" cy="605788"/>
          </a:xfr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8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Transbay Average Daily Ridership</a:t>
            </a:r>
            <a:endParaRPr lang="en-US" sz="4000" dirty="0">
              <a:solidFill>
                <a:srgbClr val="008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50791" y="1014998"/>
            <a:ext cx="457200" cy="441325"/>
          </a:xfrm>
          <a:ln>
            <a:noFill/>
          </a:ln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fld id="{2C6B1FF6-39B9-40F5-8B67-33C6354A3D4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06528" y="6410848"/>
            <a:ext cx="1956471" cy="365760"/>
          </a:xfrm>
        </p:spPr>
        <p:txBody>
          <a:bodyPr/>
          <a:lstStyle/>
          <a:p>
            <a:pPr algn="r"/>
            <a:r>
              <a:rPr lang="en-US" dirty="0" smtClean="0"/>
              <a:t>actransit.org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8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8446" y="1029882"/>
            <a:ext cx="457200" cy="441325"/>
          </a:xfrm>
          <a:ln>
            <a:noFill/>
          </a:ln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fld id="{2C6B1FF6-39B9-40F5-8B67-33C6354A3D4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06528" y="6410848"/>
            <a:ext cx="1956471" cy="365760"/>
          </a:xfrm>
        </p:spPr>
        <p:txBody>
          <a:bodyPr/>
          <a:lstStyle/>
          <a:p>
            <a:pPr algn="r"/>
            <a:r>
              <a:rPr lang="en-US" dirty="0" smtClean="0"/>
              <a:t>actransit.org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38544576"/>
              </p:ext>
            </p:extLst>
          </p:nvPr>
        </p:nvGraphicFramePr>
        <p:xfrm>
          <a:off x="229648" y="1627606"/>
          <a:ext cx="8688539" cy="4666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6"/>
          <p:cNvSpPr txBox="1">
            <a:spLocks/>
          </p:cNvSpPr>
          <p:nvPr/>
        </p:nvSpPr>
        <p:spPr>
          <a:xfrm>
            <a:off x="163105" y="333455"/>
            <a:ext cx="8818970" cy="65981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b="1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rgbClr val="008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Transbay Average Speed</a:t>
            </a:r>
            <a:endParaRPr lang="en-US" sz="4800" dirty="0">
              <a:solidFill>
                <a:srgbClr val="008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7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8446" y="1029882"/>
            <a:ext cx="457200" cy="441325"/>
          </a:xfrm>
          <a:ln>
            <a:noFill/>
          </a:ln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fld id="{2C6B1FF6-39B9-40F5-8B67-33C6354A3D4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06528" y="6410848"/>
            <a:ext cx="1956471" cy="365760"/>
          </a:xfrm>
        </p:spPr>
        <p:txBody>
          <a:bodyPr/>
          <a:lstStyle/>
          <a:p>
            <a:pPr algn="r"/>
            <a:r>
              <a:rPr lang="en-US" dirty="0" smtClean="0"/>
              <a:t>actransit.org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302905" cy="4572000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Truncate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Routes</a:t>
            </a:r>
          </a:p>
          <a:p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Reconfigure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Routes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Bus Stop Consolidations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Prioritize Transbay Riders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Prioritize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Buses</a:t>
            </a:r>
          </a:p>
          <a:p>
            <a:pPr lvl="1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Traffic Signal Technology</a:t>
            </a:r>
          </a:p>
          <a:p>
            <a:pPr lvl="1"/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Dedicated Bus Lanes</a:t>
            </a:r>
          </a:p>
          <a:p>
            <a:pPr lvl="1"/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Bus On/Off-Ramps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657" y="1619345"/>
            <a:ext cx="4286783" cy="4702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6"/>
          <p:cNvSpPr txBox="1">
            <a:spLocks/>
          </p:cNvSpPr>
          <p:nvPr/>
        </p:nvSpPr>
        <p:spPr>
          <a:xfrm>
            <a:off x="163105" y="333455"/>
            <a:ext cx="8818970" cy="65981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b="1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rgbClr val="008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Reliability &amp; Speed</a:t>
            </a:r>
            <a:endParaRPr lang="en-US" sz="4400" dirty="0">
              <a:solidFill>
                <a:srgbClr val="008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9CEAE4B6D977438AE77A7D7990156E" ma:contentTypeVersion="6" ma:contentTypeDescription="Create a new document." ma:contentTypeScope="" ma:versionID="c80fc58cf7fd478dedd3fa74e29cc73f">
  <xsd:schema xmlns:xsd="http://www.w3.org/2001/XMLSchema" xmlns:xs="http://www.w3.org/2001/XMLSchema" xmlns:p="http://schemas.microsoft.com/office/2006/metadata/properties" xmlns:ns2="28e3af36-be72-4329-a987-8229b4f4d5b1" xmlns:ns3="e206146f-88b4-449c-8c88-9d03d77d5628" targetNamespace="http://schemas.microsoft.com/office/2006/metadata/properties" ma:root="true" ma:fieldsID="525fcfc47536caabd97d91d1a34d6d28" ns2:_="" ns3:_="">
    <xsd:import namespace="28e3af36-be72-4329-a987-8229b4f4d5b1"/>
    <xsd:import namespace="e206146f-88b4-449c-8c88-9d03d77d56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3af36-be72-4329-a987-8229b4f4d5b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6146f-88b4-449c-8c88-9d03d77d56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8e3af36-be72-4329-a987-8229b4f4d5b1">
      <UserInfo>
        <DisplayName>Claudia Burgos</DisplayName>
        <AccountId>335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E9BAC70-E054-47CC-83FF-D2DA0A6990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7D98A1-C657-4304-A0CF-4A84F2E14C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e3af36-be72-4329-a987-8229b4f4d5b1"/>
    <ds:schemaRef ds:uri="e206146f-88b4-449c-8c88-9d03d77d56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770047-A087-4602-B7C4-BDBDAC07E64B}">
  <ds:schemaRefs>
    <ds:schemaRef ds:uri="http://purl.org/dc/terms/"/>
    <ds:schemaRef ds:uri="http://www.w3.org/XML/1998/namespace"/>
    <ds:schemaRef ds:uri="http://purl.org/dc/elements/1.1/"/>
    <ds:schemaRef ds:uri="28e3af36-be72-4329-a987-8229b4f4d5b1"/>
    <ds:schemaRef ds:uri="http://purl.org/dc/dcmitype/"/>
    <ds:schemaRef ds:uri="e206146f-88b4-449c-8c88-9d03d77d562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3800</TotalTime>
  <Words>930</Words>
  <Application>Microsoft Office PowerPoint</Application>
  <PresentationFormat>On-screen Show (4:3)</PresentationFormat>
  <Paragraphs>224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MS PGothic</vt:lpstr>
      <vt:lpstr>Arial</vt:lpstr>
      <vt:lpstr>Arial Black</vt:lpstr>
      <vt:lpstr>Calibri</vt:lpstr>
      <vt:lpstr>Geneva</vt:lpstr>
      <vt:lpstr>Georgia</vt:lpstr>
      <vt:lpstr>Osaka</vt:lpstr>
      <vt:lpstr>Webdings</vt:lpstr>
      <vt:lpstr>Wingdings</vt:lpstr>
      <vt:lpstr>Wingdings 2</vt:lpstr>
      <vt:lpstr>Custom Design</vt:lpstr>
      <vt:lpstr>1_Custom Design</vt:lpstr>
      <vt:lpstr>Civic</vt:lpstr>
      <vt:lpstr>PowerPoint Presentation</vt:lpstr>
      <vt:lpstr>PowerPoint Presentation</vt:lpstr>
      <vt:lpstr>Salesforce Transit Center</vt:lpstr>
      <vt:lpstr>PowerPoint Presentation</vt:lpstr>
      <vt:lpstr>Transbay Tomorrow: Overview</vt:lpstr>
      <vt:lpstr>PowerPoint Presentation</vt:lpstr>
      <vt:lpstr>Transbay Average Daily Ridership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 Transit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Franjesevic</dc:creator>
  <cp:lastModifiedBy>Julia Kocs</cp:lastModifiedBy>
  <cp:revision>411</cp:revision>
  <cp:lastPrinted>2018-03-05T23:09:22Z</cp:lastPrinted>
  <dcterms:created xsi:type="dcterms:W3CDTF">2015-04-20T17:59:26Z</dcterms:created>
  <dcterms:modified xsi:type="dcterms:W3CDTF">2018-07-10T16:46:23Z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0x0101002D9CEAE4B6D977438AE77A7D7990156E</vt:lpwstr>
  </property>
  <property fmtid="{D5CDD505-2E9C-101B-9397-08002B2CF9AE}" pid="3" name="Order">
    <vt:r8>260100</vt:r8>
  </property>
  <property fmtid="{D5CDD505-2E9C-101B-9397-08002B2CF9AE}" pid="4" name="xd_ProgID">
    <vt:lpwstr/>
  </property>
  <property fmtid="{D5CDD505-2E9C-101B-9397-08002B2CF9AE}" pid="5" name="_CopySource">
    <vt:lpwstr>https://actrans.sharepoint.com/actPEC/PlanningandDevelopment/Community Relations/Shared Documents/2018 District Breakfast Briefings/DRAFT District Breakfast Briefing PPT v3.pptx</vt:lpwstr>
  </property>
  <property fmtid="{D5CDD505-2E9C-101B-9397-08002B2CF9AE}" pid="6" name="TemplateUrl">
    <vt:lpwstr/>
  </property>
</Properties>
</file>